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8" r:id="rId3"/>
    <p:sldId id="259" r:id="rId4"/>
    <p:sldId id="260" r:id="rId5"/>
    <p:sldId id="261" r:id="rId6"/>
    <p:sldId id="262" r:id="rId7"/>
    <p:sldId id="263" r:id="rId8"/>
    <p:sldId id="264" r:id="rId9"/>
    <p:sldId id="265" r:id="rId10"/>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629" autoAdjust="0"/>
  </p:normalViewPr>
  <p:slideViewPr>
    <p:cSldViewPr>
      <p:cViewPr varScale="1">
        <p:scale>
          <a:sx n="111" d="100"/>
          <a:sy n="111" d="100"/>
        </p:scale>
        <p:origin x="-1614" y="-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nl-NL" smtClean="0"/>
              <a:t>Klik om de stijl te bewerken</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en-US" dirty="0"/>
          </a:p>
        </p:txBody>
      </p:sp>
      <p:sp>
        <p:nvSpPr>
          <p:cNvPr id="4" name="Date Placeholder 3"/>
          <p:cNvSpPr>
            <a:spLocks noGrp="1"/>
          </p:cNvSpPr>
          <p:nvPr>
            <p:ph type="dt" sz="half" idx="10"/>
          </p:nvPr>
        </p:nvSpPr>
        <p:spPr/>
        <p:txBody>
          <a:bodyPr/>
          <a:lstStyle/>
          <a:p>
            <a:fld id="{64D11978-73FD-4702-A4B0-DA4E5E442ABB}" type="datetimeFigureOut">
              <a:rPr lang="nl-NL" smtClean="0"/>
              <a:t>23-11-2016</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FBA9B7F4-C52F-44DD-B233-8A1E8BC03096}" type="slidenum">
              <a:rPr lang="nl-NL" smtClean="0"/>
              <a:t>‹nr.›</a:t>
            </a:fld>
            <a:endParaRPr lang="nl-NL"/>
          </a:p>
        </p:txBody>
      </p:sp>
    </p:spTree>
  </p:cSld>
  <p:clrMapOvr>
    <a:masterClrMapping/>
  </p:clrMapOvr>
  <mc:AlternateContent xmlns:mc="http://schemas.openxmlformats.org/markup-compatibility/2006">
    <mc:Choice xmlns:p14="http://schemas.microsoft.com/office/powerpoint/2010/main" Requires="p14">
      <p:transition spd="slow" p14:dur="2000">
        <p14:reveal dir="r"/>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Date Placeholder 3"/>
          <p:cNvSpPr>
            <a:spLocks noGrp="1"/>
          </p:cNvSpPr>
          <p:nvPr>
            <p:ph type="dt" sz="half" idx="10"/>
          </p:nvPr>
        </p:nvSpPr>
        <p:spPr/>
        <p:txBody>
          <a:bodyPr/>
          <a:lstStyle/>
          <a:p>
            <a:fld id="{64D11978-73FD-4702-A4B0-DA4E5E442ABB}" type="datetimeFigureOut">
              <a:rPr lang="nl-NL" smtClean="0"/>
              <a:t>23-11-2016</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FBA9B7F4-C52F-44DD-B233-8A1E8BC03096}" type="slidenum">
              <a:rPr lang="nl-NL" smtClean="0"/>
              <a:t>‹nr.›</a:t>
            </a:fld>
            <a:endParaRPr lang="nl-NL"/>
          </a:p>
        </p:txBody>
      </p:sp>
    </p:spTree>
  </p:cSld>
  <p:clrMapOvr>
    <a:masterClrMapping/>
  </p:clrMapOvr>
  <mc:AlternateContent xmlns:mc="http://schemas.openxmlformats.org/markup-compatibility/2006">
    <mc:Choice xmlns:p14="http://schemas.microsoft.com/office/powerpoint/2010/main" Requires="p14">
      <p:transition spd="slow" p14:dur="2000">
        <p14:reveal dir="r"/>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e titel en teks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64D11978-73FD-4702-A4B0-DA4E5E442ABB}" type="datetimeFigureOut">
              <a:rPr lang="nl-NL" smtClean="0"/>
              <a:t>23-11-2016</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FBA9B7F4-C52F-44DD-B233-8A1E8BC03096}" type="slidenum">
              <a:rPr lang="nl-NL" smtClean="0"/>
              <a:t>‹nr.›</a:t>
            </a:fld>
            <a:endParaRPr lang="nl-NL"/>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nl-NL" smtClean="0"/>
              <a:t>Klik om de stijl te bewerken</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000">
        <p14:reveal dir="r"/>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Date Placeholder 3"/>
          <p:cNvSpPr>
            <a:spLocks noGrp="1"/>
          </p:cNvSpPr>
          <p:nvPr>
            <p:ph type="dt" sz="half" idx="10"/>
          </p:nvPr>
        </p:nvSpPr>
        <p:spPr/>
        <p:txBody>
          <a:bodyPr/>
          <a:lstStyle/>
          <a:p>
            <a:fld id="{64D11978-73FD-4702-A4B0-DA4E5E442ABB}" type="datetimeFigureOut">
              <a:rPr lang="nl-NL" smtClean="0"/>
              <a:t>23-11-2016</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FBA9B7F4-C52F-44DD-B233-8A1E8BC03096}" type="slidenum">
              <a:rPr lang="nl-NL" smtClean="0"/>
              <a:t>‹nr.›</a:t>
            </a:fld>
            <a:endParaRPr lang="nl-NL"/>
          </a:p>
        </p:txBody>
      </p:sp>
      <p:sp>
        <p:nvSpPr>
          <p:cNvPr id="7" name="Title 6"/>
          <p:cNvSpPr>
            <a:spLocks noGrp="1"/>
          </p:cNvSpPr>
          <p:nvPr>
            <p:ph type="title"/>
          </p:nvPr>
        </p:nvSpPr>
        <p:spPr/>
        <p:txBody>
          <a:bodyPr/>
          <a:lstStyle/>
          <a:p>
            <a:r>
              <a:rPr lang="nl-NL" smtClean="0"/>
              <a:t>Klik om de stijl te bewerken</a:t>
            </a:r>
            <a:endParaRPr lang="en-US"/>
          </a:p>
        </p:txBody>
      </p:sp>
    </p:spTree>
  </p:cSld>
  <p:clrMapOvr>
    <a:masterClrMapping/>
  </p:clrMapOvr>
  <mc:AlternateContent xmlns:mc="http://schemas.openxmlformats.org/markup-compatibility/2006">
    <mc:Choice xmlns:p14="http://schemas.microsoft.com/office/powerpoint/2010/main" Requires="p14">
      <p:transition spd="slow" p14:dur="2000">
        <p14:reveal dir="r"/>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nl-NL" smtClean="0"/>
              <a:t>Klik om de stijl te bewerken</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Date Placeholder 3"/>
          <p:cNvSpPr>
            <a:spLocks noGrp="1"/>
          </p:cNvSpPr>
          <p:nvPr>
            <p:ph type="dt" sz="half" idx="10"/>
          </p:nvPr>
        </p:nvSpPr>
        <p:spPr/>
        <p:txBody>
          <a:bodyPr/>
          <a:lstStyle/>
          <a:p>
            <a:fld id="{64D11978-73FD-4702-A4B0-DA4E5E442ABB}" type="datetimeFigureOut">
              <a:rPr lang="nl-NL" smtClean="0"/>
              <a:t>23-11-2016</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FBA9B7F4-C52F-44DD-B233-8A1E8BC03096}" type="slidenum">
              <a:rPr lang="nl-NL" smtClean="0"/>
              <a:t>‹nr.›</a:t>
            </a:fld>
            <a:endParaRPr lang="nl-NL"/>
          </a:p>
        </p:txBody>
      </p:sp>
    </p:spTree>
  </p:cSld>
  <p:clrMapOvr>
    <a:masterClrMapping/>
  </p:clrMapOvr>
  <mc:AlternateContent xmlns:mc="http://schemas.openxmlformats.org/markup-compatibility/2006">
    <mc:Choice xmlns:p14="http://schemas.microsoft.com/office/powerpoint/2010/main" Requires="p14">
      <p:transition spd="slow" p14:dur="2000">
        <p14:reveal dir="r"/>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a:p>
        </p:txBody>
      </p:sp>
      <p:sp>
        <p:nvSpPr>
          <p:cNvPr id="5" name="Date Placeholder 4"/>
          <p:cNvSpPr>
            <a:spLocks noGrp="1"/>
          </p:cNvSpPr>
          <p:nvPr>
            <p:ph type="dt" sz="half" idx="10"/>
          </p:nvPr>
        </p:nvSpPr>
        <p:spPr/>
        <p:txBody>
          <a:bodyPr/>
          <a:lstStyle/>
          <a:p>
            <a:fld id="{64D11978-73FD-4702-A4B0-DA4E5E442ABB}" type="datetimeFigureOut">
              <a:rPr lang="nl-NL" smtClean="0"/>
              <a:t>23-11-2016</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FBA9B7F4-C52F-44DD-B233-8A1E8BC03096}" type="slidenum">
              <a:rPr lang="nl-NL" smtClean="0"/>
              <a:t>‹nr.›</a:t>
            </a:fld>
            <a:endParaRPr lang="nl-NL"/>
          </a:p>
        </p:txBody>
      </p:sp>
      <p:sp>
        <p:nvSpPr>
          <p:cNvPr id="9" name="Content Placeholder 8"/>
          <p:cNvSpPr>
            <a:spLocks noGrp="1"/>
          </p:cNvSpPr>
          <p:nvPr>
            <p:ph sz="quarter" idx="13"/>
          </p:nvPr>
        </p:nvSpPr>
        <p:spPr>
          <a:xfrm>
            <a:off x="676655" y="2679192"/>
            <a:ext cx="3822192" cy="34472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Tree>
  </p:cSld>
  <p:clrMapOvr>
    <a:masterClrMapping/>
  </p:clrMapOvr>
  <mc:AlternateContent xmlns:mc="http://schemas.openxmlformats.org/markup-compatibility/2006">
    <mc:Choice xmlns:p14="http://schemas.microsoft.com/office/powerpoint/2010/main" Requires="p14">
      <p:transition spd="slow" p14:dur="2000">
        <p14:reveal dir="r"/>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smtClean="0"/>
              <a:t>Klik om de stijl te bewerken</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7" name="Date Placeholder 6"/>
          <p:cNvSpPr>
            <a:spLocks noGrp="1"/>
          </p:cNvSpPr>
          <p:nvPr>
            <p:ph type="dt" sz="half" idx="10"/>
          </p:nvPr>
        </p:nvSpPr>
        <p:spPr/>
        <p:txBody>
          <a:bodyPr/>
          <a:lstStyle/>
          <a:p>
            <a:fld id="{64D11978-73FD-4702-A4B0-DA4E5E442ABB}" type="datetimeFigureOut">
              <a:rPr lang="nl-NL" smtClean="0"/>
              <a:t>23-11-2016</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FBA9B7F4-C52F-44DD-B233-8A1E8BC03096}" type="slidenum">
              <a:rPr lang="nl-NL" smtClean="0"/>
              <a:t>‹nr.›</a:t>
            </a:fld>
            <a:endParaRPr lang="nl-NL"/>
          </a:p>
        </p:txBody>
      </p:sp>
    </p:spTree>
  </p:cSld>
  <p:clrMapOvr>
    <a:masterClrMapping/>
  </p:clrMapOvr>
  <mc:AlternateContent xmlns:mc="http://schemas.openxmlformats.org/markup-compatibility/2006">
    <mc:Choice xmlns:p14="http://schemas.microsoft.com/office/powerpoint/2010/main" Requires="p14">
      <p:transition spd="slow" p14:dur="2000">
        <p14:reveal dir="r"/>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a:p>
        </p:txBody>
      </p:sp>
      <p:sp>
        <p:nvSpPr>
          <p:cNvPr id="3" name="Date Placeholder 2"/>
          <p:cNvSpPr>
            <a:spLocks noGrp="1"/>
          </p:cNvSpPr>
          <p:nvPr>
            <p:ph type="dt" sz="half" idx="10"/>
          </p:nvPr>
        </p:nvSpPr>
        <p:spPr/>
        <p:txBody>
          <a:bodyPr/>
          <a:lstStyle/>
          <a:p>
            <a:fld id="{64D11978-73FD-4702-A4B0-DA4E5E442ABB}" type="datetimeFigureOut">
              <a:rPr lang="nl-NL" smtClean="0"/>
              <a:t>23-11-2016</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FBA9B7F4-C52F-44DD-B233-8A1E8BC03096}" type="slidenum">
              <a:rPr lang="nl-NL" smtClean="0"/>
              <a:t>‹nr.›</a:t>
            </a:fld>
            <a:endParaRPr lang="nl-NL"/>
          </a:p>
        </p:txBody>
      </p:sp>
    </p:spTree>
  </p:cSld>
  <p:clrMapOvr>
    <a:masterClrMapping/>
  </p:clrMapOvr>
  <mc:AlternateContent xmlns:mc="http://schemas.openxmlformats.org/markup-compatibility/2006">
    <mc:Choice xmlns:p14="http://schemas.microsoft.com/office/powerpoint/2010/main" Requires="p14">
      <p:transition spd="slow" p14:dur="2000">
        <p14:reveal dir="r"/>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64D11978-73FD-4702-A4B0-DA4E5E442ABB}" type="datetimeFigureOut">
              <a:rPr lang="nl-NL" smtClean="0"/>
              <a:t>23-11-2016</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FBA9B7F4-C52F-44DD-B233-8A1E8BC03096}" type="slidenum">
              <a:rPr lang="nl-NL" smtClean="0"/>
              <a:t>‹nr.›</a:t>
            </a:fld>
            <a:endParaRPr lang="nl-NL"/>
          </a:p>
        </p:txBody>
      </p:sp>
    </p:spTree>
  </p:cSld>
  <p:clrMapOvr>
    <a:masterClrMapping/>
  </p:clrMapOvr>
  <mc:AlternateContent xmlns:mc="http://schemas.openxmlformats.org/markup-compatibility/2006">
    <mc:Choice xmlns:p14="http://schemas.microsoft.com/office/powerpoint/2010/main" Requires="p14">
      <p:transition spd="slow" p14:dur="2000">
        <p14:reveal dir="r"/>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64D11978-73FD-4702-A4B0-DA4E5E442ABB}" type="datetimeFigureOut">
              <a:rPr lang="nl-NL" smtClean="0"/>
              <a:t>23-11-2016</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FBA9B7F4-C52F-44DD-B233-8A1E8BC03096}" type="slidenum">
              <a:rPr lang="nl-NL" smtClean="0"/>
              <a:t>‹nr.›</a:t>
            </a:fld>
            <a:endParaRPr lang="nl-NL"/>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nl-NL" smtClean="0"/>
              <a:t>Klik om de stijl te bewerken</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000">
        <p14:reveal dir="r"/>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nl-NL" smtClean="0"/>
              <a:t>Klik om de stijl te bewerken</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Date Placeholder 4"/>
          <p:cNvSpPr>
            <a:spLocks noGrp="1"/>
          </p:cNvSpPr>
          <p:nvPr>
            <p:ph type="dt" sz="half" idx="10"/>
          </p:nvPr>
        </p:nvSpPr>
        <p:spPr/>
        <p:txBody>
          <a:bodyPr/>
          <a:lstStyle/>
          <a:p>
            <a:fld id="{64D11978-73FD-4702-A4B0-DA4E5E442ABB}" type="datetimeFigureOut">
              <a:rPr lang="nl-NL" smtClean="0"/>
              <a:t>23-11-2016</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FBA9B7F4-C52F-44DD-B233-8A1E8BC03096}" type="slidenum">
              <a:rPr lang="nl-NL" smtClean="0"/>
              <a:t>‹nr.›</a:t>
            </a:fld>
            <a:endParaRPr lang="nl-NL"/>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000">
        <p14:reveal dir="r"/>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nl-NL" smtClean="0"/>
              <a:t>Klik om de stijl te bewerken</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64D11978-73FD-4702-A4B0-DA4E5E442ABB}" type="datetimeFigureOut">
              <a:rPr lang="nl-NL" smtClean="0"/>
              <a:t>23-11-2016</a:t>
            </a:fld>
            <a:endParaRPr lang="nl-NL"/>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nl-NL"/>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FBA9B7F4-C52F-44DD-B233-8A1E8BC03096}" type="slidenum">
              <a:rPr lang="nl-NL" smtClean="0"/>
              <a:t>‹nr.›</a:t>
            </a:fld>
            <a:endParaRPr lang="nl-NL"/>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mc:Choice xmlns:p14="http://schemas.microsoft.com/office/powerpoint/2010/main" Requires="p14">
      <p:transition spd="slow" p14:dur="2000">
        <p14:reveal dir="r"/>
      </p:transition>
    </mc:Choice>
    <mc:Fallback>
      <p:transition spd="slow">
        <p:fade/>
      </p:transition>
    </mc:Fallback>
  </mc:AlternateConten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 Id="rId5" Type="http://schemas.openxmlformats.org/officeDocument/2006/relationships/image" Target="../media/image2.jp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png"/><Relationship Id="rId1" Type="http://schemas.openxmlformats.org/officeDocument/2006/relationships/slideLayout" Target="../slideLayouts/slideLayout6.xml"/><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jpeg"/><Relationship Id="rId2" Type="http://schemas.openxmlformats.org/officeDocument/2006/relationships/image" Target="../media/image11.png"/><Relationship Id="rId1" Type="http://schemas.openxmlformats.org/officeDocument/2006/relationships/slideLayout" Target="../slideLayouts/slideLayout6.xml"/><Relationship Id="rId6" Type="http://schemas.openxmlformats.org/officeDocument/2006/relationships/image" Target="../media/image15.png"/><Relationship Id="rId5" Type="http://schemas.openxmlformats.org/officeDocument/2006/relationships/image" Target="../media/image14.png"/><Relationship Id="rId10" Type="http://schemas.openxmlformats.org/officeDocument/2006/relationships/image" Target="../media/image18.png"/><Relationship Id="rId4" Type="http://schemas.openxmlformats.org/officeDocument/2006/relationships/image" Target="../media/image13.png"/><Relationship Id="rId9" Type="http://schemas.openxmlformats.org/officeDocument/2006/relationships/image" Target="../media/image2.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8" Type="http://schemas.openxmlformats.org/officeDocument/2006/relationships/image" Target="../media/image26.emf"/><Relationship Id="rId3" Type="http://schemas.openxmlformats.org/officeDocument/2006/relationships/image" Target="../media/image21.jpeg"/><Relationship Id="rId7" Type="http://schemas.openxmlformats.org/officeDocument/2006/relationships/image" Target="../media/image25.emf"/><Relationship Id="rId2" Type="http://schemas.openxmlformats.org/officeDocument/2006/relationships/image" Target="../media/image20.jpeg"/><Relationship Id="rId1" Type="http://schemas.openxmlformats.org/officeDocument/2006/relationships/slideLayout" Target="../slideLayouts/slideLayout6.xml"/><Relationship Id="rId6" Type="http://schemas.openxmlformats.org/officeDocument/2006/relationships/image" Target="../media/image24.emf"/><Relationship Id="rId5" Type="http://schemas.openxmlformats.org/officeDocument/2006/relationships/image" Target="../media/image23.emf"/><Relationship Id="rId4" Type="http://schemas.openxmlformats.org/officeDocument/2006/relationships/image" Target="../media/image22.emf"/><Relationship Id="rId9" Type="http://schemas.openxmlformats.org/officeDocument/2006/relationships/image" Target="../media/image2.jpg"/></Relationships>
</file>

<file path=ppt/slides/_rels/slide8.xml.rels><?xml version="1.0" encoding="UTF-8" standalone="yes"?>
<Relationships xmlns="http://schemas.openxmlformats.org/package/2006/relationships"><Relationship Id="rId8" Type="http://schemas.openxmlformats.org/officeDocument/2006/relationships/image" Target="../media/image32.emf"/><Relationship Id="rId3" Type="http://schemas.openxmlformats.org/officeDocument/2006/relationships/image" Target="../media/image28.png"/><Relationship Id="rId7" Type="http://schemas.openxmlformats.org/officeDocument/2006/relationships/image" Target="../media/image31.emf"/><Relationship Id="rId2" Type="http://schemas.openxmlformats.org/officeDocument/2006/relationships/image" Target="../media/image27.png"/><Relationship Id="rId1" Type="http://schemas.openxmlformats.org/officeDocument/2006/relationships/slideLayout" Target="../slideLayouts/slideLayout6.xml"/><Relationship Id="rId6" Type="http://schemas.openxmlformats.org/officeDocument/2006/relationships/image" Target="../media/image30.emf"/><Relationship Id="rId5" Type="http://schemas.openxmlformats.org/officeDocument/2006/relationships/image" Target="../media/image22.emf"/><Relationship Id="rId10" Type="http://schemas.openxmlformats.org/officeDocument/2006/relationships/image" Target="../media/image2.jpg"/><Relationship Id="rId4" Type="http://schemas.openxmlformats.org/officeDocument/2006/relationships/image" Target="../media/image29.emf"/><Relationship Id="rId9" Type="http://schemas.openxmlformats.org/officeDocument/2006/relationships/image" Target="../media/image33.png"/></Relationships>
</file>

<file path=ppt/slides/_rels/slide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3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467544" y="404664"/>
            <a:ext cx="6336704" cy="1596375"/>
          </a:xfrm>
        </p:spPr>
        <p:txBody>
          <a:bodyPr>
            <a:normAutofit/>
          </a:bodyPr>
          <a:lstStyle/>
          <a:p>
            <a:r>
              <a:rPr lang="nl-NL" sz="3000" dirty="0" smtClean="0"/>
              <a:t>Communicatie(</a:t>
            </a:r>
            <a:r>
              <a:rPr lang="nl-NL" sz="3000" dirty="0" err="1" smtClean="0"/>
              <a:t>beleids</a:t>
            </a:r>
            <a:r>
              <a:rPr lang="nl-NL" sz="3000" dirty="0" smtClean="0"/>
              <a:t>)plan</a:t>
            </a:r>
            <a:br>
              <a:rPr lang="nl-NL" sz="3000" dirty="0" smtClean="0"/>
            </a:br>
            <a:r>
              <a:rPr lang="nl-NL" sz="3000" dirty="0" err="1" smtClean="0"/>
              <a:t>Prot.</a:t>
            </a:r>
            <a:r>
              <a:rPr lang="nl-NL" sz="3000" dirty="0" smtClean="0"/>
              <a:t> Gemeente Badhoevedorp-Lijnden</a:t>
            </a:r>
            <a:endParaRPr lang="nl-NL" sz="3000" dirty="0"/>
          </a:p>
        </p:txBody>
      </p:sp>
      <p:sp>
        <p:nvSpPr>
          <p:cNvPr id="3" name="Ondertitel 2"/>
          <p:cNvSpPr>
            <a:spLocks noGrp="1"/>
          </p:cNvSpPr>
          <p:nvPr>
            <p:ph type="subTitle" idx="1"/>
          </p:nvPr>
        </p:nvSpPr>
        <p:spPr>
          <a:xfrm>
            <a:off x="1397777" y="2204864"/>
            <a:ext cx="6400800" cy="1080120"/>
          </a:xfrm>
        </p:spPr>
        <p:txBody>
          <a:bodyPr>
            <a:normAutofit fontScale="85000" lnSpcReduction="20000"/>
          </a:bodyPr>
          <a:lstStyle/>
          <a:p>
            <a:r>
              <a:rPr lang="nl-NL" sz="4600" b="1" i="1" dirty="0" smtClean="0">
                <a:solidFill>
                  <a:schemeClr val="tx1"/>
                </a:solidFill>
              </a:rPr>
              <a:t>COMMUNICEREN in de KERK en NAAR BUITEN</a:t>
            </a:r>
          </a:p>
          <a:p>
            <a:endParaRPr lang="nl-NL" dirty="0"/>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04248" y="404664"/>
            <a:ext cx="1920000" cy="1440000"/>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9832" y="3501008"/>
            <a:ext cx="2834357" cy="2664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69953791"/>
      </p:ext>
    </p:extLst>
  </p:cSld>
  <p:clrMapOvr>
    <a:masterClrMapping/>
  </p:clrMapOvr>
  <mc:AlternateContent xmlns:mc="http://schemas.openxmlformats.org/markup-compatibility/2006">
    <mc:Choice xmlns:p14="http://schemas.microsoft.com/office/powerpoint/2010/main" Requires="p14">
      <p:transition spd="slow" p14:dur="2000">
        <p14:reveal dir="r"/>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338328"/>
            <a:ext cx="6059016" cy="2010552"/>
          </a:xfrm>
        </p:spPr>
        <p:txBody>
          <a:bodyPr>
            <a:normAutofit fontScale="90000"/>
          </a:bodyPr>
          <a:lstStyle/>
          <a:p>
            <a:r>
              <a:rPr lang="nl-NL" sz="3600" b="1" dirty="0" smtClean="0">
                <a:solidFill>
                  <a:schemeClr val="tx1"/>
                </a:solidFill>
              </a:rPr>
              <a:t>Communicatie binnen de kerk is </a:t>
            </a:r>
            <a:br>
              <a:rPr lang="nl-NL" sz="3600" b="1" dirty="0" smtClean="0">
                <a:solidFill>
                  <a:schemeClr val="tx1"/>
                </a:solidFill>
              </a:rPr>
            </a:br>
            <a:r>
              <a:rPr lang="nl-NL" sz="3600" b="1" dirty="0" smtClean="0">
                <a:solidFill>
                  <a:schemeClr val="tx1"/>
                </a:solidFill>
              </a:rPr>
              <a:t>“van alle tijden” en</a:t>
            </a:r>
            <a:br>
              <a:rPr lang="nl-NL" sz="3600" b="1" dirty="0" smtClean="0">
                <a:solidFill>
                  <a:schemeClr val="tx1"/>
                </a:solidFill>
              </a:rPr>
            </a:br>
            <a:r>
              <a:rPr lang="nl-NL" sz="3600" b="1" dirty="0" smtClean="0">
                <a:solidFill>
                  <a:schemeClr val="tx1"/>
                </a:solidFill>
              </a:rPr>
              <a:t>élke verandering daarin kost ons veel moeite!</a:t>
            </a:r>
            <a:endParaRPr lang="nl-NL" b="1"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5013176"/>
            <a:ext cx="2333625" cy="1266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6762526" y="2462615"/>
            <a:ext cx="2333625" cy="1962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hthoek 2"/>
          <p:cNvSpPr/>
          <p:nvPr/>
        </p:nvSpPr>
        <p:spPr>
          <a:xfrm>
            <a:off x="683568" y="2690336"/>
            <a:ext cx="4572000" cy="1477328"/>
          </a:xfrm>
          <a:prstGeom prst="rect">
            <a:avLst/>
          </a:prstGeom>
        </p:spPr>
        <p:txBody>
          <a:bodyPr>
            <a:spAutoFit/>
          </a:bodyPr>
          <a:lstStyle/>
          <a:p>
            <a:r>
              <a:rPr lang="nl-NL" i="1" dirty="0"/>
              <a:t>“De kerk heeft de beste boodschap vanuit het oudste en bekendste merk, </a:t>
            </a:r>
            <a:r>
              <a:rPr lang="nl-NL" b="1" i="1" dirty="0"/>
              <a:t>de bijbel</a:t>
            </a:r>
            <a:r>
              <a:rPr lang="nl-NL" i="1" dirty="0"/>
              <a:t>(!). </a:t>
            </a:r>
            <a:endParaRPr lang="nl-NL" dirty="0"/>
          </a:p>
          <a:p>
            <a:r>
              <a:rPr lang="nl-NL" i="1" dirty="0"/>
              <a:t>Coca Cola is er jaloers op!. Maar soms lijkt het alsof we ons daarvoor schamen. </a:t>
            </a:r>
            <a:endParaRPr lang="nl-NL" dirty="0"/>
          </a:p>
          <a:p>
            <a:r>
              <a:rPr lang="nl-NL" i="1" dirty="0"/>
              <a:t>Niet doen; gewoon gebruiken dat merk!” </a:t>
            </a:r>
            <a:endParaRPr lang="nl-NL" dirty="0"/>
          </a:p>
        </p:txBody>
      </p:sp>
      <p:pic>
        <p:nvPicPr>
          <p:cNvPr id="2052" name="Picture 4" descr="E:\Foto's\Pelgrimskerk - website\2016-10-23 Oogstdient-afscheid Fred vd Louw\DSCN5114 web.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3443" y="4365104"/>
            <a:ext cx="2434820" cy="1826114"/>
          </a:xfrm>
          <a:prstGeom prst="rect">
            <a:avLst/>
          </a:prstGeom>
          <a:noFill/>
          <a:extLst>
            <a:ext uri="{909E8E84-426E-40DD-AFC4-6F175D3DCCD1}">
              <a14:hiddenFill xmlns:a14="http://schemas.microsoft.com/office/drawing/2010/main">
                <a:solidFill>
                  <a:srgbClr val="FFFFFF"/>
                </a:solidFill>
              </a14:hiddenFill>
            </a:ext>
          </a:extLst>
        </p:spPr>
      </p:pic>
      <p:pic>
        <p:nvPicPr>
          <p:cNvPr id="7" name="Afbeelding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04248" y="404664"/>
            <a:ext cx="1920000" cy="1440000"/>
          </a:xfrm>
          <a:prstGeom prst="rect">
            <a:avLst/>
          </a:prstGeom>
        </p:spPr>
      </p:pic>
    </p:spTree>
    <p:extLst>
      <p:ext uri="{BB962C8B-B14F-4D97-AF65-F5344CB8AC3E}">
        <p14:creationId xmlns:p14="http://schemas.microsoft.com/office/powerpoint/2010/main" val="1012260438"/>
      </p:ext>
    </p:extLst>
  </p:cSld>
  <p:clrMapOvr>
    <a:masterClrMapping/>
  </p:clrMapOvr>
  <mc:AlternateContent xmlns:mc="http://schemas.openxmlformats.org/markup-compatibility/2006">
    <mc:Choice xmlns:p14="http://schemas.microsoft.com/office/powerpoint/2010/main" Requires="p14">
      <p:transition spd="slow" p14:dur="2000">
        <p14:reveal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050"/>
                                        </p:tgtEl>
                                        <p:attrNameLst>
                                          <p:attrName>style.visibility</p:attrName>
                                        </p:attrNameLst>
                                      </p:cBhvr>
                                      <p:to>
                                        <p:strVal val="visible"/>
                                      </p:to>
                                    </p:set>
                                    <p:anim calcmode="lin" valueType="num">
                                      <p:cBhvr>
                                        <p:cTn id="14" dur="500" fill="hold"/>
                                        <p:tgtEl>
                                          <p:spTgt spid="2050"/>
                                        </p:tgtEl>
                                        <p:attrNameLst>
                                          <p:attrName>ppt_w</p:attrName>
                                        </p:attrNameLst>
                                      </p:cBhvr>
                                      <p:tavLst>
                                        <p:tav tm="0">
                                          <p:val>
                                            <p:fltVal val="0"/>
                                          </p:val>
                                        </p:tav>
                                        <p:tav tm="100000">
                                          <p:val>
                                            <p:strVal val="#ppt_w"/>
                                          </p:val>
                                        </p:tav>
                                      </p:tavLst>
                                    </p:anim>
                                    <p:anim calcmode="lin" valueType="num">
                                      <p:cBhvr>
                                        <p:cTn id="15" dur="500" fill="hold"/>
                                        <p:tgtEl>
                                          <p:spTgt spid="2050"/>
                                        </p:tgtEl>
                                        <p:attrNameLst>
                                          <p:attrName>ppt_h</p:attrName>
                                        </p:attrNameLst>
                                      </p:cBhvr>
                                      <p:tavLst>
                                        <p:tav tm="0">
                                          <p:val>
                                            <p:fltVal val="0"/>
                                          </p:val>
                                        </p:tav>
                                        <p:tav tm="100000">
                                          <p:val>
                                            <p:strVal val="#ppt_h"/>
                                          </p:val>
                                        </p:tav>
                                      </p:tavLst>
                                    </p:anim>
                                    <p:animEffect transition="in" filter="fade">
                                      <p:cBhvr>
                                        <p:cTn id="16" dur="500"/>
                                        <p:tgtEl>
                                          <p:spTgt spid="2050"/>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051"/>
                                        </p:tgtEl>
                                        <p:attrNameLst>
                                          <p:attrName>style.visibility</p:attrName>
                                        </p:attrNameLst>
                                      </p:cBhvr>
                                      <p:to>
                                        <p:strVal val="visible"/>
                                      </p:to>
                                    </p:set>
                                    <p:anim calcmode="lin" valueType="num">
                                      <p:cBhvr>
                                        <p:cTn id="21" dur="500" fill="hold"/>
                                        <p:tgtEl>
                                          <p:spTgt spid="2051"/>
                                        </p:tgtEl>
                                        <p:attrNameLst>
                                          <p:attrName>ppt_w</p:attrName>
                                        </p:attrNameLst>
                                      </p:cBhvr>
                                      <p:tavLst>
                                        <p:tav tm="0">
                                          <p:val>
                                            <p:fltVal val="0"/>
                                          </p:val>
                                        </p:tav>
                                        <p:tav tm="100000">
                                          <p:val>
                                            <p:strVal val="#ppt_w"/>
                                          </p:val>
                                        </p:tav>
                                      </p:tavLst>
                                    </p:anim>
                                    <p:anim calcmode="lin" valueType="num">
                                      <p:cBhvr>
                                        <p:cTn id="22" dur="500" fill="hold"/>
                                        <p:tgtEl>
                                          <p:spTgt spid="2051"/>
                                        </p:tgtEl>
                                        <p:attrNameLst>
                                          <p:attrName>ppt_h</p:attrName>
                                        </p:attrNameLst>
                                      </p:cBhvr>
                                      <p:tavLst>
                                        <p:tav tm="0">
                                          <p:val>
                                            <p:fltVal val="0"/>
                                          </p:val>
                                        </p:tav>
                                        <p:tav tm="100000">
                                          <p:val>
                                            <p:strVal val="#ppt_h"/>
                                          </p:val>
                                        </p:tav>
                                      </p:tavLst>
                                    </p:anim>
                                    <p:animEffect transition="in" filter="fade">
                                      <p:cBhvr>
                                        <p:cTn id="23" dur="500"/>
                                        <p:tgtEl>
                                          <p:spTgt spid="2051"/>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052"/>
                                        </p:tgtEl>
                                        <p:attrNameLst>
                                          <p:attrName>style.visibility</p:attrName>
                                        </p:attrNameLst>
                                      </p:cBhvr>
                                      <p:to>
                                        <p:strVal val="visible"/>
                                      </p:to>
                                    </p:set>
                                    <p:anim calcmode="lin" valueType="num">
                                      <p:cBhvr>
                                        <p:cTn id="28" dur="500" fill="hold"/>
                                        <p:tgtEl>
                                          <p:spTgt spid="2052"/>
                                        </p:tgtEl>
                                        <p:attrNameLst>
                                          <p:attrName>ppt_w</p:attrName>
                                        </p:attrNameLst>
                                      </p:cBhvr>
                                      <p:tavLst>
                                        <p:tav tm="0">
                                          <p:val>
                                            <p:fltVal val="0"/>
                                          </p:val>
                                        </p:tav>
                                        <p:tav tm="100000">
                                          <p:val>
                                            <p:strVal val="#ppt_w"/>
                                          </p:val>
                                        </p:tav>
                                      </p:tavLst>
                                    </p:anim>
                                    <p:anim calcmode="lin" valueType="num">
                                      <p:cBhvr>
                                        <p:cTn id="29" dur="500" fill="hold"/>
                                        <p:tgtEl>
                                          <p:spTgt spid="2052"/>
                                        </p:tgtEl>
                                        <p:attrNameLst>
                                          <p:attrName>ppt_h</p:attrName>
                                        </p:attrNameLst>
                                      </p:cBhvr>
                                      <p:tavLst>
                                        <p:tav tm="0">
                                          <p:val>
                                            <p:fltVal val="0"/>
                                          </p:val>
                                        </p:tav>
                                        <p:tav tm="100000">
                                          <p:val>
                                            <p:strVal val="#ppt_h"/>
                                          </p:val>
                                        </p:tav>
                                      </p:tavLst>
                                    </p:anim>
                                    <p:animEffect transition="in" filter="fade">
                                      <p:cBhvr>
                                        <p:cTn id="30"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338328"/>
            <a:ext cx="6275040" cy="1252728"/>
          </a:xfrm>
        </p:spPr>
        <p:txBody>
          <a:bodyPr>
            <a:normAutofit/>
          </a:bodyPr>
          <a:lstStyle/>
          <a:p>
            <a:r>
              <a:rPr lang="nl-NL" sz="3200" b="1" dirty="0" smtClean="0">
                <a:solidFill>
                  <a:schemeClr val="tx1"/>
                </a:solidFill>
              </a:rPr>
              <a:t>Communiceren: niet alleen KUNST,</a:t>
            </a:r>
            <a:br>
              <a:rPr lang="nl-NL" sz="3200" b="1" dirty="0" smtClean="0">
                <a:solidFill>
                  <a:schemeClr val="tx1"/>
                </a:solidFill>
              </a:rPr>
            </a:br>
            <a:r>
              <a:rPr lang="nl-NL" sz="3200" b="1" dirty="0" smtClean="0">
                <a:solidFill>
                  <a:schemeClr val="tx1"/>
                </a:solidFill>
              </a:rPr>
              <a:t>maar ook KUNDE!</a:t>
            </a:r>
            <a:endParaRPr lang="nl-NL" sz="3200" b="1" dirty="0">
              <a:solidFill>
                <a:schemeClr val="tx1"/>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59" y="1484784"/>
            <a:ext cx="4304888" cy="2538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Rechthoek 28"/>
          <p:cNvSpPr/>
          <p:nvPr/>
        </p:nvSpPr>
        <p:spPr>
          <a:xfrm>
            <a:off x="5004048" y="1916832"/>
            <a:ext cx="3726160" cy="4616648"/>
          </a:xfrm>
          <a:prstGeom prst="rect">
            <a:avLst/>
          </a:prstGeom>
        </p:spPr>
        <p:txBody>
          <a:bodyPr wrap="square">
            <a:spAutoFit/>
          </a:bodyPr>
          <a:lstStyle/>
          <a:p>
            <a:r>
              <a:rPr lang="nl-NL" sz="1400" b="1" dirty="0"/>
              <a:t>Communiceren is een bewust denkproces dat inherent is aan het voorbereidingsproces van alles dat wij binnen de kerk doen. Communicatie(vragen) horen als één geheel bij de voorbereiding van alle activiteiten die wij voorbereiden en uitvoeren. </a:t>
            </a:r>
            <a:r>
              <a:rPr lang="nl-NL" sz="1400" dirty="0"/>
              <a:t>En telkens weer met allerlei specifieke vragen als: </a:t>
            </a:r>
          </a:p>
          <a:p>
            <a:r>
              <a:rPr lang="nl-NL" sz="1400" b="1" dirty="0"/>
              <a:t>Wat </a:t>
            </a:r>
            <a:r>
              <a:rPr lang="nl-NL" sz="1400" dirty="0"/>
              <a:t>wil ik communiceren (wat is mijn boodschap, activiteit o.i.d.); </a:t>
            </a:r>
          </a:p>
          <a:p>
            <a:r>
              <a:rPr lang="nl-NL" sz="1400" b="1" dirty="0"/>
              <a:t>Wie </a:t>
            </a:r>
            <a:r>
              <a:rPr lang="nl-NL" sz="1400" dirty="0"/>
              <a:t>is mijn doelgroep( welke mensen of groepen wil ik bereiken (jong/oud; binnen/buiten de eigen groep)); </a:t>
            </a:r>
          </a:p>
          <a:p>
            <a:r>
              <a:rPr lang="nl-NL" sz="1400" b="1" dirty="0"/>
              <a:t>Welke </a:t>
            </a:r>
            <a:r>
              <a:rPr lang="nl-NL" sz="1400" dirty="0"/>
              <a:t>boodschap hoort nú bij de stand van de activiteit (hoe doseer ik de informatie bv in meerdere aparte boodschappen); </a:t>
            </a:r>
          </a:p>
          <a:p>
            <a:r>
              <a:rPr lang="nl-NL" sz="1400" b="1" dirty="0"/>
              <a:t>Welk </a:t>
            </a:r>
            <a:r>
              <a:rPr lang="nl-NL" sz="1400" dirty="0"/>
              <a:t>middel gebruik ik (online, app, </a:t>
            </a:r>
            <a:r>
              <a:rPr lang="nl-NL" sz="1400" dirty="0" err="1"/>
              <a:t>meerkontakt</a:t>
            </a:r>
            <a:r>
              <a:rPr lang="nl-NL" sz="1400" dirty="0"/>
              <a:t>, flyer, poster, mailing, plaatselijke media, </a:t>
            </a:r>
            <a:r>
              <a:rPr lang="nl-NL" sz="1400" dirty="0" err="1"/>
              <a:t>etc</a:t>
            </a:r>
            <a:r>
              <a:rPr lang="nl-NL" sz="1400" dirty="0"/>
              <a:t>); </a:t>
            </a:r>
          </a:p>
          <a:p>
            <a:r>
              <a:rPr lang="nl-NL" sz="1400" b="1" dirty="0"/>
              <a:t>Welke </a:t>
            </a:r>
            <a:r>
              <a:rPr lang="nl-NL" sz="1400" dirty="0"/>
              <a:t>manier van communiceren sta ik daarbij voor (informeren, overreden, dialogiseren, formeren en….in welke setting dan). </a:t>
            </a: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4274074"/>
            <a:ext cx="3120008" cy="21693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 name="Afbeelding 3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04248" y="404664"/>
            <a:ext cx="1920000" cy="1440000"/>
          </a:xfrm>
          <a:prstGeom prst="rect">
            <a:avLst/>
          </a:prstGeom>
        </p:spPr>
      </p:pic>
    </p:spTree>
    <p:extLst>
      <p:ext uri="{BB962C8B-B14F-4D97-AF65-F5344CB8AC3E}">
        <p14:creationId xmlns:p14="http://schemas.microsoft.com/office/powerpoint/2010/main" val="3030727046"/>
      </p:ext>
    </p:extLst>
  </p:cSld>
  <p:clrMapOvr>
    <a:masterClrMapping/>
  </p:clrMapOvr>
  <mc:AlternateContent xmlns:mc="http://schemas.openxmlformats.org/markup-compatibility/2006">
    <mc:Choice xmlns:p14="http://schemas.microsoft.com/office/powerpoint/2010/main" Requires="p14">
      <p:transition spd="slow" p14:dur="2000">
        <p14:reveal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500" fill="hold"/>
                                        <p:tgtEl>
                                          <p:spTgt spid="3074"/>
                                        </p:tgtEl>
                                        <p:attrNameLst>
                                          <p:attrName>ppt_w</p:attrName>
                                        </p:attrNameLst>
                                      </p:cBhvr>
                                      <p:tavLst>
                                        <p:tav tm="0">
                                          <p:val>
                                            <p:fltVal val="0"/>
                                          </p:val>
                                        </p:tav>
                                        <p:tav tm="100000">
                                          <p:val>
                                            <p:strVal val="#ppt_w"/>
                                          </p:val>
                                        </p:tav>
                                      </p:tavLst>
                                    </p:anim>
                                    <p:anim calcmode="lin" valueType="num">
                                      <p:cBhvr>
                                        <p:cTn id="8" dur="500" fill="hold"/>
                                        <p:tgtEl>
                                          <p:spTgt spid="3074"/>
                                        </p:tgtEl>
                                        <p:attrNameLst>
                                          <p:attrName>ppt_h</p:attrName>
                                        </p:attrNameLst>
                                      </p:cBhvr>
                                      <p:tavLst>
                                        <p:tav tm="0">
                                          <p:val>
                                            <p:fltVal val="0"/>
                                          </p:val>
                                        </p:tav>
                                        <p:tav tm="100000">
                                          <p:val>
                                            <p:strVal val="#ppt_h"/>
                                          </p:val>
                                        </p:tav>
                                      </p:tavLst>
                                    </p:anim>
                                    <p:animEffect transition="in" filter="fade">
                                      <p:cBhvr>
                                        <p:cTn id="9" dur="500"/>
                                        <p:tgtEl>
                                          <p:spTgt spid="307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075"/>
                                        </p:tgtEl>
                                        <p:attrNameLst>
                                          <p:attrName>style.visibility</p:attrName>
                                        </p:attrNameLst>
                                      </p:cBhvr>
                                      <p:to>
                                        <p:strVal val="visible"/>
                                      </p:to>
                                    </p:set>
                                    <p:anim calcmode="lin" valueType="num">
                                      <p:cBhvr>
                                        <p:cTn id="14" dur="500" fill="hold"/>
                                        <p:tgtEl>
                                          <p:spTgt spid="3075"/>
                                        </p:tgtEl>
                                        <p:attrNameLst>
                                          <p:attrName>ppt_w</p:attrName>
                                        </p:attrNameLst>
                                      </p:cBhvr>
                                      <p:tavLst>
                                        <p:tav tm="0">
                                          <p:val>
                                            <p:fltVal val="0"/>
                                          </p:val>
                                        </p:tav>
                                        <p:tav tm="100000">
                                          <p:val>
                                            <p:strVal val="#ppt_w"/>
                                          </p:val>
                                        </p:tav>
                                      </p:tavLst>
                                    </p:anim>
                                    <p:anim calcmode="lin" valueType="num">
                                      <p:cBhvr>
                                        <p:cTn id="15" dur="500" fill="hold"/>
                                        <p:tgtEl>
                                          <p:spTgt spid="3075"/>
                                        </p:tgtEl>
                                        <p:attrNameLst>
                                          <p:attrName>ppt_h</p:attrName>
                                        </p:attrNameLst>
                                      </p:cBhvr>
                                      <p:tavLst>
                                        <p:tav tm="0">
                                          <p:val>
                                            <p:fltVal val="0"/>
                                          </p:val>
                                        </p:tav>
                                        <p:tav tm="100000">
                                          <p:val>
                                            <p:strVal val="#ppt_h"/>
                                          </p:val>
                                        </p:tav>
                                      </p:tavLst>
                                    </p:anim>
                                    <p:animEffect transition="in" filter="fade">
                                      <p:cBhvr>
                                        <p:cTn id="16" dur="500"/>
                                        <p:tgtEl>
                                          <p:spTgt spid="307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9"/>
                                        </p:tgtEl>
                                        <p:attrNameLst>
                                          <p:attrName>style.visibility</p:attrName>
                                        </p:attrNameLst>
                                      </p:cBhvr>
                                      <p:to>
                                        <p:strVal val="visible"/>
                                      </p:to>
                                    </p:set>
                                    <p:anim calcmode="lin" valueType="num">
                                      <p:cBhvr>
                                        <p:cTn id="21" dur="500" fill="hold"/>
                                        <p:tgtEl>
                                          <p:spTgt spid="29"/>
                                        </p:tgtEl>
                                        <p:attrNameLst>
                                          <p:attrName>ppt_w</p:attrName>
                                        </p:attrNameLst>
                                      </p:cBhvr>
                                      <p:tavLst>
                                        <p:tav tm="0">
                                          <p:val>
                                            <p:fltVal val="0"/>
                                          </p:val>
                                        </p:tav>
                                        <p:tav tm="100000">
                                          <p:val>
                                            <p:strVal val="#ppt_w"/>
                                          </p:val>
                                        </p:tav>
                                      </p:tavLst>
                                    </p:anim>
                                    <p:anim calcmode="lin" valueType="num">
                                      <p:cBhvr>
                                        <p:cTn id="22" dur="500" fill="hold"/>
                                        <p:tgtEl>
                                          <p:spTgt spid="29"/>
                                        </p:tgtEl>
                                        <p:attrNameLst>
                                          <p:attrName>ppt_h</p:attrName>
                                        </p:attrNameLst>
                                      </p:cBhvr>
                                      <p:tavLst>
                                        <p:tav tm="0">
                                          <p:val>
                                            <p:fltVal val="0"/>
                                          </p:val>
                                        </p:tav>
                                        <p:tav tm="100000">
                                          <p:val>
                                            <p:strVal val="#ppt_h"/>
                                          </p:val>
                                        </p:tav>
                                      </p:tavLst>
                                    </p:anim>
                                    <p:animEffect transition="in" filter="fade">
                                      <p:cBhvr>
                                        <p:cTn id="2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338328"/>
            <a:ext cx="6275040" cy="858424"/>
          </a:xfrm>
        </p:spPr>
        <p:txBody>
          <a:bodyPr>
            <a:normAutofit fontScale="90000"/>
          </a:bodyPr>
          <a:lstStyle/>
          <a:p>
            <a:r>
              <a:rPr lang="nl-NL" sz="3200" b="1" dirty="0" smtClean="0"/>
              <a:t>Hoe, wie en wat wil je communiceren?</a:t>
            </a:r>
            <a:endParaRPr lang="nl-NL" sz="3200" b="1"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181023"/>
            <a:ext cx="3418509" cy="2611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112" y="2693393"/>
            <a:ext cx="3326308" cy="39039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kstvak 2"/>
          <p:cNvSpPr txBox="1"/>
          <p:nvPr/>
        </p:nvSpPr>
        <p:spPr>
          <a:xfrm>
            <a:off x="1691680" y="3919696"/>
            <a:ext cx="3672408" cy="2677656"/>
          </a:xfrm>
          <a:prstGeom prst="rect">
            <a:avLst/>
          </a:prstGeom>
          <a:noFill/>
        </p:spPr>
        <p:txBody>
          <a:bodyPr wrap="square" rtlCol="0">
            <a:spAutoFit/>
          </a:bodyPr>
          <a:lstStyle/>
          <a:p>
            <a:r>
              <a:rPr lang="nl-NL" sz="2400" b="1" i="1" dirty="0" smtClean="0"/>
              <a:t>Wát</a:t>
            </a:r>
            <a:r>
              <a:rPr lang="nl-NL" sz="2400" b="1" dirty="0" smtClean="0"/>
              <a:t> is eigenlijk onze boodschap?</a:t>
            </a:r>
          </a:p>
          <a:p>
            <a:r>
              <a:rPr lang="nl-NL" sz="2400" b="1" i="1" dirty="0" smtClean="0"/>
              <a:t>Wát</a:t>
            </a:r>
            <a:r>
              <a:rPr lang="nl-NL" sz="2400" b="1" dirty="0" smtClean="0"/>
              <a:t> willen we precies bereiken met onze boodschap?</a:t>
            </a:r>
          </a:p>
          <a:p>
            <a:r>
              <a:rPr lang="nl-NL" sz="2400" b="1" i="1" dirty="0" smtClean="0"/>
              <a:t>Wíe</a:t>
            </a:r>
            <a:r>
              <a:rPr lang="nl-NL" sz="2400" b="1" dirty="0" smtClean="0"/>
              <a:t> willen we met wélke boodschap bereiken?</a:t>
            </a:r>
            <a:endParaRPr lang="nl-NL" sz="2400" b="1" dirty="0"/>
          </a:p>
        </p:txBody>
      </p:sp>
      <p:pic>
        <p:nvPicPr>
          <p:cNvPr id="6" name="Afbeelding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04248" y="404664"/>
            <a:ext cx="1920000" cy="1440000"/>
          </a:xfrm>
          <a:prstGeom prst="rect">
            <a:avLst/>
          </a:prstGeom>
        </p:spPr>
      </p:pic>
    </p:spTree>
    <p:extLst>
      <p:ext uri="{BB962C8B-B14F-4D97-AF65-F5344CB8AC3E}">
        <p14:creationId xmlns:p14="http://schemas.microsoft.com/office/powerpoint/2010/main" val="385559131"/>
      </p:ext>
    </p:extLst>
  </p:cSld>
  <p:clrMapOvr>
    <a:masterClrMapping/>
  </p:clrMapOvr>
  <mc:AlternateContent xmlns:mc="http://schemas.openxmlformats.org/markup-compatibility/2006">
    <mc:Choice xmlns:p14="http://schemas.microsoft.com/office/powerpoint/2010/main" Requires="p14">
      <p:transition spd="slow" p14:dur="2000">
        <p14:reveal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p:cTn id="7" dur="500" fill="hold"/>
                                        <p:tgtEl>
                                          <p:spTgt spid="4098"/>
                                        </p:tgtEl>
                                        <p:attrNameLst>
                                          <p:attrName>ppt_w</p:attrName>
                                        </p:attrNameLst>
                                      </p:cBhvr>
                                      <p:tavLst>
                                        <p:tav tm="0">
                                          <p:val>
                                            <p:fltVal val="0"/>
                                          </p:val>
                                        </p:tav>
                                        <p:tav tm="100000">
                                          <p:val>
                                            <p:strVal val="#ppt_w"/>
                                          </p:val>
                                        </p:tav>
                                      </p:tavLst>
                                    </p:anim>
                                    <p:anim calcmode="lin" valueType="num">
                                      <p:cBhvr>
                                        <p:cTn id="8" dur="500" fill="hold"/>
                                        <p:tgtEl>
                                          <p:spTgt spid="4098"/>
                                        </p:tgtEl>
                                        <p:attrNameLst>
                                          <p:attrName>ppt_h</p:attrName>
                                        </p:attrNameLst>
                                      </p:cBhvr>
                                      <p:tavLst>
                                        <p:tav tm="0">
                                          <p:val>
                                            <p:fltVal val="0"/>
                                          </p:val>
                                        </p:tav>
                                        <p:tav tm="100000">
                                          <p:val>
                                            <p:strVal val="#ppt_h"/>
                                          </p:val>
                                        </p:tav>
                                      </p:tavLst>
                                    </p:anim>
                                    <p:animEffect transition="in" filter="fade">
                                      <p:cBhvr>
                                        <p:cTn id="9" dur="500"/>
                                        <p:tgtEl>
                                          <p:spTgt spid="409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099"/>
                                        </p:tgtEl>
                                        <p:attrNameLst>
                                          <p:attrName>style.visibility</p:attrName>
                                        </p:attrNameLst>
                                      </p:cBhvr>
                                      <p:to>
                                        <p:strVal val="visible"/>
                                      </p:to>
                                    </p:set>
                                    <p:anim calcmode="lin" valueType="num">
                                      <p:cBhvr>
                                        <p:cTn id="21" dur="500" fill="hold"/>
                                        <p:tgtEl>
                                          <p:spTgt spid="4099"/>
                                        </p:tgtEl>
                                        <p:attrNameLst>
                                          <p:attrName>ppt_w</p:attrName>
                                        </p:attrNameLst>
                                      </p:cBhvr>
                                      <p:tavLst>
                                        <p:tav tm="0">
                                          <p:val>
                                            <p:fltVal val="0"/>
                                          </p:val>
                                        </p:tav>
                                        <p:tav tm="100000">
                                          <p:val>
                                            <p:strVal val="#ppt_w"/>
                                          </p:val>
                                        </p:tav>
                                      </p:tavLst>
                                    </p:anim>
                                    <p:anim calcmode="lin" valueType="num">
                                      <p:cBhvr>
                                        <p:cTn id="22" dur="500" fill="hold"/>
                                        <p:tgtEl>
                                          <p:spTgt spid="4099"/>
                                        </p:tgtEl>
                                        <p:attrNameLst>
                                          <p:attrName>ppt_h</p:attrName>
                                        </p:attrNameLst>
                                      </p:cBhvr>
                                      <p:tavLst>
                                        <p:tav tm="0">
                                          <p:val>
                                            <p:fltVal val="0"/>
                                          </p:val>
                                        </p:tav>
                                        <p:tav tm="100000">
                                          <p:val>
                                            <p:strVal val="#ppt_h"/>
                                          </p:val>
                                        </p:tav>
                                      </p:tavLst>
                                    </p:anim>
                                    <p:animEffect transition="in" filter="fade">
                                      <p:cBhvr>
                                        <p:cTn id="23" dur="5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338328"/>
            <a:ext cx="5987008" cy="1252728"/>
          </a:xfrm>
        </p:spPr>
        <p:txBody>
          <a:bodyPr>
            <a:normAutofit/>
          </a:bodyPr>
          <a:lstStyle/>
          <a:p>
            <a:r>
              <a:rPr lang="nl-NL" sz="3200" b="1" dirty="0" smtClean="0"/>
              <a:t>Hoe en met welke middelen brengen we de boodschap over?</a:t>
            </a:r>
            <a:endParaRPr lang="nl-NL" sz="3200" b="1" dirty="0"/>
          </a:p>
        </p:txBody>
      </p:sp>
      <p:grpSp>
        <p:nvGrpSpPr>
          <p:cNvPr id="17" name="Groep 16"/>
          <p:cNvGrpSpPr/>
          <p:nvPr/>
        </p:nvGrpSpPr>
        <p:grpSpPr>
          <a:xfrm>
            <a:off x="108233" y="1628800"/>
            <a:ext cx="4655326" cy="2528118"/>
            <a:chOff x="108233" y="1628800"/>
            <a:chExt cx="4655326" cy="2528118"/>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233" y="1628800"/>
              <a:ext cx="3366858" cy="25281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kstvak 2"/>
            <p:cNvSpPr txBox="1"/>
            <p:nvPr/>
          </p:nvSpPr>
          <p:spPr>
            <a:xfrm>
              <a:off x="2483768" y="3139227"/>
              <a:ext cx="2279791" cy="584775"/>
            </a:xfrm>
            <a:prstGeom prst="rect">
              <a:avLst/>
            </a:prstGeom>
            <a:noFill/>
          </p:spPr>
          <p:txBody>
            <a:bodyPr wrap="none" rtlCol="0">
              <a:spAutoFit/>
            </a:bodyPr>
            <a:lstStyle/>
            <a:p>
              <a:r>
                <a:rPr lang="nl-NL" sz="1600" b="1" dirty="0" smtClean="0"/>
                <a:t>Via de website en</a:t>
              </a:r>
            </a:p>
            <a:p>
              <a:r>
                <a:rPr lang="nl-NL" sz="1600" b="1" dirty="0" smtClean="0"/>
                <a:t>aanverwante middelen?</a:t>
              </a:r>
              <a:endParaRPr lang="nl-NL" sz="1600" b="1" dirty="0"/>
            </a:p>
          </p:txBody>
        </p:sp>
      </p:grpSp>
      <p:grpSp>
        <p:nvGrpSpPr>
          <p:cNvPr id="14" name="Groep 13"/>
          <p:cNvGrpSpPr/>
          <p:nvPr/>
        </p:nvGrpSpPr>
        <p:grpSpPr>
          <a:xfrm>
            <a:off x="2488405" y="4293096"/>
            <a:ext cx="1530070" cy="609446"/>
            <a:chOff x="2488405" y="4293096"/>
            <a:chExt cx="1530070" cy="609446"/>
          </a:xfrm>
        </p:grpSpPr>
        <p:pic>
          <p:nvPicPr>
            <p:cNvPr id="5126"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88405" y="4293096"/>
              <a:ext cx="545546" cy="5417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kstvak 3"/>
            <p:cNvSpPr txBox="1"/>
            <p:nvPr/>
          </p:nvSpPr>
          <p:spPr>
            <a:xfrm>
              <a:off x="2759091" y="4563988"/>
              <a:ext cx="1259384" cy="338554"/>
            </a:xfrm>
            <a:prstGeom prst="rect">
              <a:avLst/>
            </a:prstGeom>
            <a:noFill/>
          </p:spPr>
          <p:txBody>
            <a:bodyPr wrap="none" rtlCol="0">
              <a:spAutoFit/>
            </a:bodyPr>
            <a:lstStyle/>
            <a:p>
              <a:r>
                <a:rPr lang="nl-NL" sz="1600" b="1" dirty="0" smtClean="0"/>
                <a:t>Telefonisch?</a:t>
              </a:r>
              <a:endParaRPr lang="nl-NL" sz="1600" b="1" dirty="0"/>
            </a:p>
          </p:txBody>
        </p:sp>
      </p:grpSp>
      <p:grpSp>
        <p:nvGrpSpPr>
          <p:cNvPr id="15" name="Groep 14"/>
          <p:cNvGrpSpPr/>
          <p:nvPr/>
        </p:nvGrpSpPr>
        <p:grpSpPr>
          <a:xfrm>
            <a:off x="393522" y="4293096"/>
            <a:ext cx="2094883" cy="1313414"/>
            <a:chOff x="393522" y="4293096"/>
            <a:chExt cx="2094883" cy="1313414"/>
          </a:xfrm>
        </p:grpSpPr>
        <p:pic>
          <p:nvPicPr>
            <p:cNvPr id="512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7787" y="4419850"/>
              <a:ext cx="1080618" cy="11866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kstvak 4"/>
            <p:cNvSpPr txBox="1"/>
            <p:nvPr/>
          </p:nvSpPr>
          <p:spPr>
            <a:xfrm>
              <a:off x="393522" y="4293096"/>
              <a:ext cx="1398140" cy="338554"/>
            </a:xfrm>
            <a:prstGeom prst="rect">
              <a:avLst/>
            </a:prstGeom>
            <a:noFill/>
          </p:spPr>
          <p:txBody>
            <a:bodyPr wrap="none" rtlCol="0">
              <a:spAutoFit/>
            </a:bodyPr>
            <a:lstStyle/>
            <a:p>
              <a:r>
                <a:rPr lang="nl-NL" sz="1600" b="1" dirty="0" smtClean="0"/>
                <a:t>Per mail(</a:t>
              </a:r>
              <a:r>
                <a:rPr lang="nl-NL" sz="1600" b="1" dirty="0" err="1" smtClean="0"/>
                <a:t>ing</a:t>
              </a:r>
              <a:r>
                <a:rPr lang="nl-NL" sz="1600" b="1" dirty="0" smtClean="0"/>
                <a:t>)?</a:t>
              </a:r>
              <a:endParaRPr lang="nl-NL" sz="1600" b="1" dirty="0"/>
            </a:p>
          </p:txBody>
        </p:sp>
      </p:grpSp>
      <p:grpSp>
        <p:nvGrpSpPr>
          <p:cNvPr id="16" name="Groep 15"/>
          <p:cNvGrpSpPr/>
          <p:nvPr/>
        </p:nvGrpSpPr>
        <p:grpSpPr>
          <a:xfrm>
            <a:off x="467544" y="5140334"/>
            <a:ext cx="4146096" cy="1418479"/>
            <a:chOff x="467544" y="5140334"/>
            <a:chExt cx="4146096" cy="1418479"/>
          </a:xfrm>
        </p:grpSpPr>
        <p:pic>
          <p:nvPicPr>
            <p:cNvPr id="5127"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544" y="5140334"/>
              <a:ext cx="872910" cy="14184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8"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2330" y="5140334"/>
              <a:ext cx="872910" cy="14184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kstvak 5"/>
            <p:cNvSpPr txBox="1"/>
            <p:nvPr/>
          </p:nvSpPr>
          <p:spPr>
            <a:xfrm>
              <a:off x="2051720" y="5341829"/>
              <a:ext cx="2561920" cy="584775"/>
            </a:xfrm>
            <a:prstGeom prst="rect">
              <a:avLst/>
            </a:prstGeom>
            <a:noFill/>
          </p:spPr>
          <p:txBody>
            <a:bodyPr wrap="none" rtlCol="0">
              <a:spAutoFit/>
            </a:bodyPr>
            <a:lstStyle/>
            <a:p>
              <a:r>
                <a:rPr lang="nl-NL" sz="1600" b="1" dirty="0" smtClean="0"/>
                <a:t>Met behulp van een “app”,</a:t>
              </a:r>
            </a:p>
            <a:p>
              <a:r>
                <a:rPr lang="nl-NL" sz="1600" b="1" dirty="0" smtClean="0"/>
                <a:t>Evt. met “pushberichten?</a:t>
              </a:r>
              <a:endParaRPr lang="nl-NL" sz="1600" b="1" dirty="0"/>
            </a:p>
          </p:txBody>
        </p:sp>
      </p:grpSp>
      <p:grpSp>
        <p:nvGrpSpPr>
          <p:cNvPr id="13" name="Groep 12"/>
          <p:cNvGrpSpPr/>
          <p:nvPr/>
        </p:nvGrpSpPr>
        <p:grpSpPr>
          <a:xfrm>
            <a:off x="4808527" y="2984238"/>
            <a:ext cx="2955721" cy="2478409"/>
            <a:chOff x="4808527" y="2984238"/>
            <a:chExt cx="2955721" cy="2478409"/>
          </a:xfrm>
        </p:grpSpPr>
        <p:pic>
          <p:nvPicPr>
            <p:cNvPr id="5129" name="Picture 9" descr="E:\Foto's\Pelgrimskerk - website\2015-08-23 Doopdienst PK\IMG_4847.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808527" y="2984238"/>
              <a:ext cx="2955721" cy="1970481"/>
            </a:xfrm>
            <a:prstGeom prst="rect">
              <a:avLst/>
            </a:prstGeom>
            <a:noFill/>
            <a:extLst>
              <a:ext uri="{909E8E84-426E-40DD-AFC4-6F175D3DCCD1}">
                <a14:hiddenFill xmlns:a14="http://schemas.microsoft.com/office/drawing/2010/main">
                  <a:solidFill>
                    <a:srgbClr val="FFFFFF"/>
                  </a:solidFill>
                </a14:hiddenFill>
              </a:ext>
            </a:extLst>
          </p:spPr>
        </p:pic>
        <p:sp>
          <p:nvSpPr>
            <p:cNvPr id="8" name="Tekstvak 7"/>
            <p:cNvSpPr txBox="1"/>
            <p:nvPr/>
          </p:nvSpPr>
          <p:spPr>
            <a:xfrm>
              <a:off x="4834103" y="4631650"/>
              <a:ext cx="2372765" cy="830997"/>
            </a:xfrm>
            <a:prstGeom prst="rect">
              <a:avLst/>
            </a:prstGeom>
            <a:noFill/>
          </p:spPr>
          <p:txBody>
            <a:bodyPr wrap="none" rtlCol="0">
              <a:spAutoFit/>
            </a:bodyPr>
            <a:lstStyle/>
            <a:p>
              <a:r>
                <a:rPr lang="nl-NL" sz="1600" b="1" dirty="0" smtClean="0">
                  <a:solidFill>
                    <a:schemeClr val="bg1"/>
                  </a:solidFill>
                </a:rPr>
                <a:t>Mondeling: Via de preek</a:t>
              </a:r>
              <a:r>
                <a:rPr lang="nl-NL" sz="1600" b="1" dirty="0" smtClean="0"/>
                <a:t>,</a:t>
              </a:r>
            </a:p>
            <a:p>
              <a:r>
                <a:rPr lang="nl-NL" sz="1600" b="1" dirty="0" smtClean="0"/>
                <a:t>een toespraak of</a:t>
              </a:r>
            </a:p>
            <a:p>
              <a:r>
                <a:rPr lang="nl-NL" sz="1600" b="1" dirty="0" smtClean="0"/>
                <a:t>“kanselmededelingen”?</a:t>
              </a:r>
              <a:endParaRPr lang="nl-NL" sz="1600" b="1" dirty="0"/>
            </a:p>
          </p:txBody>
        </p:sp>
      </p:grpSp>
      <p:grpSp>
        <p:nvGrpSpPr>
          <p:cNvPr id="12" name="Groep 11"/>
          <p:cNvGrpSpPr/>
          <p:nvPr/>
        </p:nvGrpSpPr>
        <p:grpSpPr>
          <a:xfrm>
            <a:off x="5213431" y="5085184"/>
            <a:ext cx="3576953" cy="1528780"/>
            <a:chOff x="5213431" y="5085184"/>
            <a:chExt cx="3576953" cy="1528780"/>
          </a:xfrm>
        </p:grpSpPr>
        <p:pic>
          <p:nvPicPr>
            <p:cNvPr id="5124"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68344" y="5085184"/>
              <a:ext cx="1122040" cy="15287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kstvak 8"/>
            <p:cNvSpPr txBox="1"/>
            <p:nvPr/>
          </p:nvSpPr>
          <p:spPr>
            <a:xfrm>
              <a:off x="5213431" y="5568666"/>
              <a:ext cx="3000245" cy="584775"/>
            </a:xfrm>
            <a:prstGeom prst="rect">
              <a:avLst/>
            </a:prstGeom>
            <a:noFill/>
          </p:spPr>
          <p:txBody>
            <a:bodyPr wrap="none" rtlCol="0">
              <a:spAutoFit/>
            </a:bodyPr>
            <a:lstStyle/>
            <a:p>
              <a:r>
                <a:rPr lang="nl-NL" sz="1600" b="1" dirty="0" smtClean="0"/>
                <a:t>Via het eigen “MEERKONTAKT”</a:t>
              </a:r>
            </a:p>
            <a:p>
              <a:r>
                <a:rPr lang="nl-NL" sz="1600" b="1" dirty="0" smtClean="0"/>
                <a:t>of de plaatselijke bladen?</a:t>
              </a:r>
              <a:endParaRPr lang="nl-NL" sz="1600" b="1" dirty="0"/>
            </a:p>
          </p:txBody>
        </p:sp>
      </p:grpSp>
      <p:pic>
        <p:nvPicPr>
          <p:cNvPr id="20" name="Afbeelding 1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804248" y="404664"/>
            <a:ext cx="1920000" cy="1440000"/>
          </a:xfrm>
          <a:prstGeom prst="rect">
            <a:avLst/>
          </a:prstGeom>
        </p:spPr>
      </p:pic>
      <p:grpSp>
        <p:nvGrpSpPr>
          <p:cNvPr id="11" name="Groep 10"/>
          <p:cNvGrpSpPr/>
          <p:nvPr/>
        </p:nvGrpSpPr>
        <p:grpSpPr>
          <a:xfrm>
            <a:off x="5536685" y="1844664"/>
            <a:ext cx="3637952" cy="1521039"/>
            <a:chOff x="5536685" y="1844664"/>
            <a:chExt cx="3637952" cy="1521039"/>
          </a:xfrm>
        </p:grpSpPr>
        <p:pic>
          <p:nvPicPr>
            <p:cNvPr id="5123" name="Picture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536685" y="1844664"/>
              <a:ext cx="3194409" cy="13461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kstvak 6"/>
            <p:cNvSpPr txBox="1"/>
            <p:nvPr/>
          </p:nvSpPr>
          <p:spPr>
            <a:xfrm>
              <a:off x="6869198" y="2780928"/>
              <a:ext cx="2305439" cy="584775"/>
            </a:xfrm>
            <a:prstGeom prst="rect">
              <a:avLst/>
            </a:prstGeom>
            <a:noFill/>
          </p:spPr>
          <p:txBody>
            <a:bodyPr wrap="none" rtlCol="0">
              <a:spAutoFit/>
            </a:bodyPr>
            <a:lstStyle/>
            <a:p>
              <a:r>
                <a:rPr lang="nl-NL" sz="1600" b="1" dirty="0" smtClean="0"/>
                <a:t>Mondeling:</a:t>
              </a:r>
            </a:p>
            <a:p>
              <a:r>
                <a:rPr lang="nl-NL" sz="1600" b="1" dirty="0" smtClean="0"/>
                <a:t>“hoort, zegt het voort”?</a:t>
              </a:r>
              <a:endParaRPr lang="nl-NL" sz="1600" b="1" dirty="0"/>
            </a:p>
          </p:txBody>
        </p:sp>
      </p:grpSp>
      <p:sp>
        <p:nvSpPr>
          <p:cNvPr id="10" name="Tekstvak 9"/>
          <p:cNvSpPr txBox="1"/>
          <p:nvPr/>
        </p:nvSpPr>
        <p:spPr>
          <a:xfrm rot="20473591">
            <a:off x="396209" y="3170531"/>
            <a:ext cx="7970900" cy="461665"/>
          </a:xfrm>
          <a:prstGeom prst="rect">
            <a:avLst/>
          </a:prstGeom>
          <a:noFill/>
        </p:spPr>
        <p:txBody>
          <a:bodyPr wrap="none" rtlCol="0">
            <a:spAutoFit/>
          </a:bodyPr>
          <a:lstStyle/>
          <a:p>
            <a:r>
              <a:rPr lang="nl-NL" sz="2400" b="1" dirty="0" smtClean="0">
                <a:solidFill>
                  <a:srgbClr val="FF0000"/>
                </a:solidFill>
              </a:rPr>
              <a:t>IS ERG COMPLEX EN LASTIG OM IEDEREEN TE LATEN DOEN</a:t>
            </a:r>
            <a:endParaRPr lang="nl-NL" sz="2400" b="1" dirty="0">
              <a:solidFill>
                <a:srgbClr val="FF0000"/>
              </a:solidFill>
            </a:endParaRPr>
          </a:p>
        </p:txBody>
      </p:sp>
    </p:spTree>
    <p:extLst>
      <p:ext uri="{BB962C8B-B14F-4D97-AF65-F5344CB8AC3E}">
        <p14:creationId xmlns:p14="http://schemas.microsoft.com/office/powerpoint/2010/main" val="715259021"/>
      </p:ext>
    </p:extLst>
  </p:cSld>
  <p:clrMapOvr>
    <a:masterClrMapping/>
  </p:clrMapOvr>
  <mc:AlternateContent xmlns:mc="http://schemas.openxmlformats.org/markup-compatibility/2006">
    <mc:Choice xmlns:p14="http://schemas.microsoft.com/office/powerpoint/2010/main" Requires="p14">
      <p:transition spd="slow" p14:dur="2000">
        <p14:reveal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p:cTn id="14" dur="500" fill="hold"/>
                                        <p:tgtEl>
                                          <p:spTgt spid="13"/>
                                        </p:tgtEl>
                                        <p:attrNameLst>
                                          <p:attrName>ppt_w</p:attrName>
                                        </p:attrNameLst>
                                      </p:cBhvr>
                                      <p:tavLst>
                                        <p:tav tm="0">
                                          <p:val>
                                            <p:fltVal val="0"/>
                                          </p:val>
                                        </p:tav>
                                        <p:tav tm="100000">
                                          <p:val>
                                            <p:strVal val="#ppt_w"/>
                                          </p:val>
                                        </p:tav>
                                      </p:tavLst>
                                    </p:anim>
                                    <p:anim calcmode="lin" valueType="num">
                                      <p:cBhvr>
                                        <p:cTn id="15" dur="500" fill="hold"/>
                                        <p:tgtEl>
                                          <p:spTgt spid="13"/>
                                        </p:tgtEl>
                                        <p:attrNameLst>
                                          <p:attrName>ppt_h</p:attrName>
                                        </p:attrNameLst>
                                      </p:cBhvr>
                                      <p:tavLst>
                                        <p:tav tm="0">
                                          <p:val>
                                            <p:fltVal val="0"/>
                                          </p:val>
                                        </p:tav>
                                        <p:tav tm="100000">
                                          <p:val>
                                            <p:strVal val="#ppt_h"/>
                                          </p:val>
                                        </p:tav>
                                      </p:tavLst>
                                    </p:anim>
                                    <p:animEffect transition="in" filter="fade">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500" fill="hold"/>
                                        <p:tgtEl>
                                          <p:spTgt spid="17"/>
                                        </p:tgtEl>
                                        <p:attrNameLst>
                                          <p:attrName>ppt_w</p:attrName>
                                        </p:attrNameLst>
                                      </p:cBhvr>
                                      <p:tavLst>
                                        <p:tav tm="0">
                                          <p:val>
                                            <p:fltVal val="0"/>
                                          </p:val>
                                        </p:tav>
                                        <p:tav tm="100000">
                                          <p:val>
                                            <p:strVal val="#ppt_w"/>
                                          </p:val>
                                        </p:tav>
                                      </p:tavLst>
                                    </p:anim>
                                    <p:anim calcmode="lin" valueType="num">
                                      <p:cBhvr>
                                        <p:cTn id="36" dur="500" fill="hold"/>
                                        <p:tgtEl>
                                          <p:spTgt spid="17"/>
                                        </p:tgtEl>
                                        <p:attrNameLst>
                                          <p:attrName>ppt_h</p:attrName>
                                        </p:attrNameLst>
                                      </p:cBhvr>
                                      <p:tavLst>
                                        <p:tav tm="0">
                                          <p:val>
                                            <p:fltVal val="0"/>
                                          </p:val>
                                        </p:tav>
                                        <p:tav tm="100000">
                                          <p:val>
                                            <p:strVal val="#ppt_h"/>
                                          </p:val>
                                        </p:tav>
                                      </p:tavLst>
                                    </p:anim>
                                    <p:animEffect transition="in" filter="fade">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p:cTn id="42" dur="500" fill="hold"/>
                                        <p:tgtEl>
                                          <p:spTgt spid="15"/>
                                        </p:tgtEl>
                                        <p:attrNameLst>
                                          <p:attrName>ppt_w</p:attrName>
                                        </p:attrNameLst>
                                      </p:cBhvr>
                                      <p:tavLst>
                                        <p:tav tm="0">
                                          <p:val>
                                            <p:fltVal val="0"/>
                                          </p:val>
                                        </p:tav>
                                        <p:tav tm="100000">
                                          <p:val>
                                            <p:strVal val="#ppt_w"/>
                                          </p:val>
                                        </p:tav>
                                      </p:tavLst>
                                    </p:anim>
                                    <p:anim calcmode="lin" valueType="num">
                                      <p:cBhvr>
                                        <p:cTn id="43" dur="500" fill="hold"/>
                                        <p:tgtEl>
                                          <p:spTgt spid="15"/>
                                        </p:tgtEl>
                                        <p:attrNameLst>
                                          <p:attrName>ppt_h</p:attrName>
                                        </p:attrNameLst>
                                      </p:cBhvr>
                                      <p:tavLst>
                                        <p:tav tm="0">
                                          <p:val>
                                            <p:fltVal val="0"/>
                                          </p:val>
                                        </p:tav>
                                        <p:tav tm="100000">
                                          <p:val>
                                            <p:strVal val="#ppt_h"/>
                                          </p:val>
                                        </p:tav>
                                      </p:tavLst>
                                    </p:anim>
                                    <p:animEffect transition="in" filter="fade">
                                      <p:cBhvr>
                                        <p:cTn id="44" dur="500"/>
                                        <p:tgtEl>
                                          <p:spTgt spid="15"/>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p:cTn id="56" dur="500" fill="hold"/>
                                        <p:tgtEl>
                                          <p:spTgt spid="10"/>
                                        </p:tgtEl>
                                        <p:attrNameLst>
                                          <p:attrName>ppt_w</p:attrName>
                                        </p:attrNameLst>
                                      </p:cBhvr>
                                      <p:tavLst>
                                        <p:tav tm="0">
                                          <p:val>
                                            <p:fltVal val="0"/>
                                          </p:val>
                                        </p:tav>
                                        <p:tav tm="100000">
                                          <p:val>
                                            <p:strVal val="#ppt_w"/>
                                          </p:val>
                                        </p:tav>
                                      </p:tavLst>
                                    </p:anim>
                                    <p:anim calcmode="lin" valueType="num">
                                      <p:cBhvr>
                                        <p:cTn id="57" dur="500" fill="hold"/>
                                        <p:tgtEl>
                                          <p:spTgt spid="10"/>
                                        </p:tgtEl>
                                        <p:attrNameLst>
                                          <p:attrName>ppt_h</p:attrName>
                                        </p:attrNameLst>
                                      </p:cBhvr>
                                      <p:tavLst>
                                        <p:tav tm="0">
                                          <p:val>
                                            <p:fltVal val="0"/>
                                          </p:val>
                                        </p:tav>
                                        <p:tav tm="100000">
                                          <p:val>
                                            <p:strVal val="#ppt_h"/>
                                          </p:val>
                                        </p:tav>
                                      </p:tavLst>
                                    </p:anim>
                                    <p:animEffect transition="in" filter="fade">
                                      <p:cBhvr>
                                        <p:cTn id="5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338328"/>
            <a:ext cx="6059016" cy="1252728"/>
          </a:xfrm>
        </p:spPr>
        <p:txBody>
          <a:bodyPr>
            <a:normAutofit/>
          </a:bodyPr>
          <a:lstStyle/>
          <a:p>
            <a:r>
              <a:rPr lang="nl-NL" sz="3200" b="1" dirty="0" smtClean="0"/>
              <a:t>Structuur, coördinatie en hulp bij</a:t>
            </a:r>
            <a:br>
              <a:rPr lang="nl-NL" sz="3200" b="1" dirty="0" smtClean="0"/>
            </a:br>
            <a:r>
              <a:rPr lang="nl-NL" sz="3200" b="1" dirty="0" smtClean="0"/>
              <a:t>verspreiden van de boodschap</a:t>
            </a:r>
            <a:endParaRPr lang="nl-NL" sz="3200" b="1"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528" y="2276872"/>
            <a:ext cx="6041087" cy="3888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kstvak 3"/>
          <p:cNvSpPr txBox="1"/>
          <p:nvPr/>
        </p:nvSpPr>
        <p:spPr>
          <a:xfrm>
            <a:off x="5580112" y="2114272"/>
            <a:ext cx="3168352" cy="1938992"/>
          </a:xfrm>
          <a:prstGeom prst="rect">
            <a:avLst/>
          </a:prstGeom>
          <a:noFill/>
        </p:spPr>
        <p:txBody>
          <a:bodyPr wrap="square" rtlCol="0">
            <a:spAutoFit/>
          </a:bodyPr>
          <a:lstStyle/>
          <a:p>
            <a:r>
              <a:rPr lang="nl-NL" sz="2000" b="1" dirty="0" smtClean="0"/>
              <a:t>Als je tijdig je boodschap(pen) inlevert bij de redactie, kan die jou helpen met verspreiden van de boodschap via allerlei “kanalen”.</a:t>
            </a:r>
            <a:endParaRPr lang="nl-NL" sz="2000" b="1" dirty="0"/>
          </a:p>
        </p:txBody>
      </p:sp>
      <p:sp>
        <p:nvSpPr>
          <p:cNvPr id="5" name="Tekstvak 4"/>
          <p:cNvSpPr txBox="1"/>
          <p:nvPr/>
        </p:nvSpPr>
        <p:spPr>
          <a:xfrm>
            <a:off x="5580112" y="4619972"/>
            <a:ext cx="3312368" cy="1015663"/>
          </a:xfrm>
          <a:prstGeom prst="rect">
            <a:avLst/>
          </a:prstGeom>
          <a:noFill/>
        </p:spPr>
        <p:txBody>
          <a:bodyPr wrap="square" rtlCol="0">
            <a:spAutoFit/>
          </a:bodyPr>
          <a:lstStyle/>
          <a:p>
            <a:r>
              <a:rPr lang="nl-NL" sz="2000" b="1" dirty="0" smtClean="0"/>
              <a:t>Maar……….het blijft wel jóuw boodschap, dus ook: jouw verantwoordelijkheid!</a:t>
            </a:r>
            <a:endParaRPr lang="nl-NL" sz="2000" b="1" dirty="0"/>
          </a:p>
        </p:txBody>
      </p:sp>
      <p:pic>
        <p:nvPicPr>
          <p:cNvPr id="7" name="Afbeelding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04248" y="404664"/>
            <a:ext cx="1920000" cy="1440000"/>
          </a:xfrm>
          <a:prstGeom prst="rect">
            <a:avLst/>
          </a:prstGeom>
        </p:spPr>
      </p:pic>
    </p:spTree>
    <p:extLst>
      <p:ext uri="{BB962C8B-B14F-4D97-AF65-F5344CB8AC3E}">
        <p14:creationId xmlns:p14="http://schemas.microsoft.com/office/powerpoint/2010/main" val="3750252293"/>
      </p:ext>
    </p:extLst>
  </p:cSld>
  <p:clrMapOvr>
    <a:masterClrMapping/>
  </p:clrMapOvr>
  <mc:AlternateContent xmlns:mc="http://schemas.openxmlformats.org/markup-compatibility/2006">
    <mc:Choice xmlns:p14="http://schemas.microsoft.com/office/powerpoint/2010/main" Requires="p14">
      <p:transition spd="slow" p14:dur="2000">
        <p14:reveal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p:cTn id="7" dur="1000" fill="hold"/>
                                        <p:tgtEl>
                                          <p:spTgt spid="6146"/>
                                        </p:tgtEl>
                                        <p:attrNameLst>
                                          <p:attrName>ppt_w</p:attrName>
                                        </p:attrNameLst>
                                      </p:cBhvr>
                                      <p:tavLst>
                                        <p:tav tm="0">
                                          <p:val>
                                            <p:fltVal val="0"/>
                                          </p:val>
                                        </p:tav>
                                        <p:tav tm="100000">
                                          <p:val>
                                            <p:strVal val="#ppt_w"/>
                                          </p:val>
                                        </p:tav>
                                      </p:tavLst>
                                    </p:anim>
                                    <p:anim calcmode="lin" valueType="num">
                                      <p:cBhvr>
                                        <p:cTn id="8" dur="1000" fill="hold"/>
                                        <p:tgtEl>
                                          <p:spTgt spid="6146"/>
                                        </p:tgtEl>
                                        <p:attrNameLst>
                                          <p:attrName>ppt_h</p:attrName>
                                        </p:attrNameLst>
                                      </p:cBhvr>
                                      <p:tavLst>
                                        <p:tav tm="0">
                                          <p:val>
                                            <p:fltVal val="0"/>
                                          </p:val>
                                        </p:tav>
                                        <p:tav tm="100000">
                                          <p:val>
                                            <p:strVal val="#ppt_h"/>
                                          </p:val>
                                        </p:tav>
                                      </p:tavLst>
                                    </p:anim>
                                    <p:anim calcmode="lin" valueType="num">
                                      <p:cBhvr>
                                        <p:cTn id="9" dur="1000" fill="hold"/>
                                        <p:tgtEl>
                                          <p:spTgt spid="6146"/>
                                        </p:tgtEl>
                                        <p:attrNameLst>
                                          <p:attrName>style.rotation</p:attrName>
                                        </p:attrNameLst>
                                      </p:cBhvr>
                                      <p:tavLst>
                                        <p:tav tm="0">
                                          <p:val>
                                            <p:fltVal val="90"/>
                                          </p:val>
                                        </p:tav>
                                        <p:tav tm="100000">
                                          <p:val>
                                            <p:fltVal val="0"/>
                                          </p:val>
                                        </p:tav>
                                      </p:tavLst>
                                    </p:anim>
                                    <p:animEffect transition="in" filter="fade">
                                      <p:cBhvr>
                                        <p:cTn id="10" dur="1000"/>
                                        <p:tgtEl>
                                          <p:spTgt spid="6146"/>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fltVal val="0"/>
                                          </p:val>
                                        </p:tav>
                                        <p:tav tm="100000">
                                          <p:val>
                                            <p:strVal val="#ppt_h"/>
                                          </p:val>
                                        </p:tav>
                                      </p:tavLst>
                                    </p:anim>
                                    <p:animEffect transition="in" filter="fade">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338328"/>
            <a:ext cx="5842992" cy="1252728"/>
          </a:xfrm>
        </p:spPr>
        <p:txBody>
          <a:bodyPr>
            <a:normAutofit/>
          </a:bodyPr>
          <a:lstStyle/>
          <a:p>
            <a:r>
              <a:rPr lang="nl-NL" sz="3200" b="1" dirty="0" smtClean="0"/>
              <a:t>Wat hebben we daarvoor nodig?</a:t>
            </a:r>
            <a:endParaRPr lang="nl-NL" sz="3200" b="1" dirty="0"/>
          </a:p>
        </p:txBody>
      </p:sp>
      <p:grpSp>
        <p:nvGrpSpPr>
          <p:cNvPr id="9" name="Groep 8"/>
          <p:cNvGrpSpPr/>
          <p:nvPr/>
        </p:nvGrpSpPr>
        <p:grpSpPr>
          <a:xfrm>
            <a:off x="252541" y="2275259"/>
            <a:ext cx="2879299" cy="1157858"/>
            <a:chOff x="252541" y="2275259"/>
            <a:chExt cx="2879299" cy="1157858"/>
          </a:xfrm>
        </p:grpSpPr>
        <p:pic>
          <p:nvPicPr>
            <p:cNvPr id="7170" name="Picture 2" descr="E:\Foto's\Pelgrimskerk - website\Logo's en beeldbegeleiding\tafelgesprek beleidspla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541" y="2275259"/>
              <a:ext cx="1259425" cy="1157858"/>
            </a:xfrm>
            <a:prstGeom prst="rect">
              <a:avLst/>
            </a:prstGeom>
            <a:noFill/>
            <a:extLst>
              <a:ext uri="{909E8E84-426E-40DD-AFC4-6F175D3DCCD1}">
                <a14:hiddenFill xmlns:a14="http://schemas.microsoft.com/office/drawing/2010/main">
                  <a:solidFill>
                    <a:srgbClr val="FFFFFF"/>
                  </a:solidFill>
                </a14:hiddenFill>
              </a:ext>
            </a:extLst>
          </p:spPr>
        </p:pic>
        <p:sp>
          <p:nvSpPr>
            <p:cNvPr id="3" name="Tekstvak 2"/>
            <p:cNvSpPr txBox="1"/>
            <p:nvPr/>
          </p:nvSpPr>
          <p:spPr>
            <a:xfrm>
              <a:off x="1403648" y="2398266"/>
              <a:ext cx="1728192" cy="830997"/>
            </a:xfrm>
            <a:prstGeom prst="rect">
              <a:avLst/>
            </a:prstGeom>
            <a:noFill/>
          </p:spPr>
          <p:txBody>
            <a:bodyPr wrap="square" rtlCol="0">
              <a:spAutoFit/>
            </a:bodyPr>
            <a:lstStyle/>
            <a:p>
              <a:r>
                <a:rPr lang="nl-NL" sz="1600" b="1" dirty="0" smtClean="0"/>
                <a:t>Een enthousiaste redactie van 3/5 personen</a:t>
              </a:r>
              <a:endParaRPr lang="nl-NL" sz="1600" b="1" dirty="0"/>
            </a:p>
          </p:txBody>
        </p:sp>
      </p:grpSp>
      <p:grpSp>
        <p:nvGrpSpPr>
          <p:cNvPr id="10" name="Groep 9"/>
          <p:cNvGrpSpPr/>
          <p:nvPr/>
        </p:nvGrpSpPr>
        <p:grpSpPr>
          <a:xfrm>
            <a:off x="3320471" y="2195457"/>
            <a:ext cx="4491889" cy="1661312"/>
            <a:chOff x="3320471" y="2195457"/>
            <a:chExt cx="4491889" cy="1661312"/>
          </a:xfrm>
        </p:grpSpPr>
        <p:pic>
          <p:nvPicPr>
            <p:cNvPr id="7172" name="Picture 4" descr="E:\Foto's\Pelgrimskerk - website\Logo's en beeldbegeleiding\mailbox 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20471" y="2425166"/>
              <a:ext cx="1431603" cy="1431603"/>
            </a:xfrm>
            <a:prstGeom prst="rect">
              <a:avLst/>
            </a:prstGeom>
            <a:noFill/>
            <a:extLst>
              <a:ext uri="{909E8E84-426E-40DD-AFC4-6F175D3DCCD1}">
                <a14:hiddenFill xmlns:a14="http://schemas.microsoft.com/office/drawing/2010/main">
                  <a:solidFill>
                    <a:srgbClr val="FFFFFF"/>
                  </a:solidFill>
                </a14:hiddenFill>
              </a:ext>
            </a:extLst>
          </p:spPr>
        </p:pic>
        <p:sp>
          <p:nvSpPr>
            <p:cNvPr id="4" name="Tekstvak 3"/>
            <p:cNvSpPr txBox="1"/>
            <p:nvPr/>
          </p:nvSpPr>
          <p:spPr>
            <a:xfrm>
              <a:off x="4572000" y="2195457"/>
              <a:ext cx="3240360" cy="1077218"/>
            </a:xfrm>
            <a:prstGeom prst="rect">
              <a:avLst/>
            </a:prstGeom>
            <a:noFill/>
          </p:spPr>
          <p:txBody>
            <a:bodyPr wrap="square" rtlCol="0">
              <a:spAutoFit/>
            </a:bodyPr>
            <a:lstStyle/>
            <a:p>
              <a:r>
                <a:rPr lang="nl-NL" sz="1600" b="1" dirty="0" smtClean="0"/>
                <a:t>Een goed, eenvoudig te onthouden mailadres voor kopij voor zowel MEERKONTAKT las alle andere middelen</a:t>
              </a:r>
              <a:endParaRPr lang="nl-NL" sz="1600" b="1" dirty="0"/>
            </a:p>
          </p:txBody>
        </p:sp>
      </p:grpSp>
      <p:grpSp>
        <p:nvGrpSpPr>
          <p:cNvPr id="11" name="Groep 10"/>
          <p:cNvGrpSpPr/>
          <p:nvPr/>
        </p:nvGrpSpPr>
        <p:grpSpPr>
          <a:xfrm>
            <a:off x="882253" y="3745538"/>
            <a:ext cx="3905771" cy="1192796"/>
            <a:chOff x="882253" y="3745538"/>
            <a:chExt cx="3905771" cy="1192796"/>
          </a:xfrm>
        </p:grpSpPr>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2253" y="3745538"/>
              <a:ext cx="1095945" cy="11927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kstvak 4"/>
            <p:cNvSpPr txBox="1"/>
            <p:nvPr/>
          </p:nvSpPr>
          <p:spPr>
            <a:xfrm>
              <a:off x="1763688" y="4049548"/>
              <a:ext cx="3024336" cy="584775"/>
            </a:xfrm>
            <a:prstGeom prst="rect">
              <a:avLst/>
            </a:prstGeom>
            <a:noFill/>
          </p:spPr>
          <p:txBody>
            <a:bodyPr wrap="square" rtlCol="0">
              <a:spAutoFit/>
            </a:bodyPr>
            <a:lstStyle/>
            <a:p>
              <a:r>
                <a:rPr lang="nl-NL" sz="1600" b="1" dirty="0" smtClean="0"/>
                <a:t>Een “hulpformulier” voor het standaard aanleveren van kopij</a:t>
              </a:r>
              <a:endParaRPr lang="nl-NL" sz="1600" b="1" dirty="0"/>
            </a:p>
          </p:txBody>
        </p:sp>
      </p:grpSp>
      <p:grpSp>
        <p:nvGrpSpPr>
          <p:cNvPr id="12" name="Groep 11"/>
          <p:cNvGrpSpPr/>
          <p:nvPr/>
        </p:nvGrpSpPr>
        <p:grpSpPr>
          <a:xfrm>
            <a:off x="5213285" y="3530313"/>
            <a:ext cx="3574247" cy="2703273"/>
            <a:chOff x="5213285" y="3530313"/>
            <a:chExt cx="3574247" cy="2703273"/>
          </a:xfrm>
        </p:grpSpPr>
        <p:pic>
          <p:nvPicPr>
            <p:cNvPr id="717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64288" y="3530313"/>
              <a:ext cx="1623244" cy="1623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kstvak 5"/>
            <p:cNvSpPr txBox="1"/>
            <p:nvPr/>
          </p:nvSpPr>
          <p:spPr>
            <a:xfrm>
              <a:off x="5213285" y="4663926"/>
              <a:ext cx="2736304" cy="1569660"/>
            </a:xfrm>
            <a:prstGeom prst="rect">
              <a:avLst/>
            </a:prstGeom>
            <a:noFill/>
          </p:spPr>
          <p:txBody>
            <a:bodyPr wrap="square" rtlCol="0">
              <a:spAutoFit/>
            </a:bodyPr>
            <a:lstStyle/>
            <a:p>
              <a:r>
                <a:rPr lang="nl-NL" sz="1600" b="1" dirty="0" smtClean="0"/>
                <a:t>Jouw persoonlijke discipline om regelmatig en tijdig je kopij aan te leveren, zodat het ook met zorgvuldigheid en “leuk” kan worden verwerkt</a:t>
              </a:r>
              <a:endParaRPr lang="nl-NL" sz="1600" b="1" dirty="0"/>
            </a:p>
          </p:txBody>
        </p:sp>
      </p:grpSp>
      <p:grpSp>
        <p:nvGrpSpPr>
          <p:cNvPr id="13" name="Groep 12"/>
          <p:cNvGrpSpPr/>
          <p:nvPr/>
        </p:nvGrpSpPr>
        <p:grpSpPr>
          <a:xfrm>
            <a:off x="107504" y="5323162"/>
            <a:ext cx="4464496" cy="1449033"/>
            <a:chOff x="107504" y="5323162"/>
            <a:chExt cx="4464496" cy="1449033"/>
          </a:xfrm>
        </p:grpSpPr>
        <p:pic>
          <p:nvPicPr>
            <p:cNvPr id="7176"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504" y="5956957"/>
              <a:ext cx="2095475" cy="7487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 name="Groep 7"/>
            <p:cNvGrpSpPr/>
            <p:nvPr/>
          </p:nvGrpSpPr>
          <p:grpSpPr>
            <a:xfrm>
              <a:off x="1511966" y="5323162"/>
              <a:ext cx="976919" cy="848159"/>
              <a:chOff x="1511966" y="5323162"/>
              <a:chExt cx="976919" cy="848159"/>
            </a:xfrm>
          </p:grpSpPr>
          <p:pic>
            <p:nvPicPr>
              <p:cNvPr id="7174"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511966" y="5323162"/>
                <a:ext cx="499315" cy="829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5" name="Picture 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978198" y="5323162"/>
                <a:ext cx="510687" cy="848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7" name="Tekstvak 6"/>
            <p:cNvSpPr txBox="1"/>
            <p:nvPr/>
          </p:nvSpPr>
          <p:spPr>
            <a:xfrm>
              <a:off x="2267744" y="5448756"/>
              <a:ext cx="2304256" cy="1323439"/>
            </a:xfrm>
            <a:prstGeom prst="rect">
              <a:avLst/>
            </a:prstGeom>
            <a:noFill/>
          </p:spPr>
          <p:txBody>
            <a:bodyPr wrap="square" rtlCol="0">
              <a:spAutoFit/>
            </a:bodyPr>
            <a:lstStyle/>
            <a:p>
              <a:r>
                <a:rPr lang="nl-NL" sz="1600" b="1" dirty="0" smtClean="0"/>
                <a:t>Naast de (inmiddels goed lopende) website ook een APP, die eenvoudiger en pro-actiever werkt</a:t>
              </a:r>
              <a:endParaRPr lang="nl-NL" sz="1600" b="1" dirty="0"/>
            </a:p>
          </p:txBody>
        </p:sp>
      </p:grpSp>
      <p:pic>
        <p:nvPicPr>
          <p:cNvPr id="16" name="Afbeelding 1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804248" y="404664"/>
            <a:ext cx="1920000" cy="1440000"/>
          </a:xfrm>
          <a:prstGeom prst="rect">
            <a:avLst/>
          </a:prstGeom>
        </p:spPr>
      </p:pic>
    </p:spTree>
    <p:extLst>
      <p:ext uri="{BB962C8B-B14F-4D97-AF65-F5344CB8AC3E}">
        <p14:creationId xmlns:p14="http://schemas.microsoft.com/office/powerpoint/2010/main" val="2188827018"/>
      </p:ext>
    </p:extLst>
  </p:cSld>
  <p:clrMapOvr>
    <a:masterClrMapping/>
  </p:clrMapOvr>
  <mc:AlternateContent xmlns:mc="http://schemas.openxmlformats.org/markup-compatibility/2006">
    <mc:Choice xmlns:p14="http://schemas.microsoft.com/office/powerpoint/2010/main" Requires="p14">
      <p:transition spd="slow" p14:dur="2000">
        <p14:reveal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1000" fill="hold"/>
                                        <p:tgtEl>
                                          <p:spTgt spid="10"/>
                                        </p:tgtEl>
                                        <p:attrNameLst>
                                          <p:attrName>ppt_w</p:attrName>
                                        </p:attrNameLst>
                                      </p:cBhvr>
                                      <p:tavLst>
                                        <p:tav tm="0">
                                          <p:val>
                                            <p:fltVal val="0"/>
                                          </p:val>
                                        </p:tav>
                                        <p:tav tm="100000">
                                          <p:val>
                                            <p:strVal val="#ppt_w"/>
                                          </p:val>
                                        </p:tav>
                                      </p:tavLst>
                                    </p:anim>
                                    <p:anim calcmode="lin" valueType="num">
                                      <p:cBhvr>
                                        <p:cTn id="16" dur="1000" fill="hold"/>
                                        <p:tgtEl>
                                          <p:spTgt spid="10"/>
                                        </p:tgtEl>
                                        <p:attrNameLst>
                                          <p:attrName>ppt_h</p:attrName>
                                        </p:attrNameLst>
                                      </p:cBhvr>
                                      <p:tavLst>
                                        <p:tav tm="0">
                                          <p:val>
                                            <p:fltVal val="0"/>
                                          </p:val>
                                        </p:tav>
                                        <p:tav tm="100000">
                                          <p:val>
                                            <p:strVal val="#ppt_h"/>
                                          </p:val>
                                        </p:tav>
                                      </p:tavLst>
                                    </p:anim>
                                    <p:anim calcmode="lin" valueType="num">
                                      <p:cBhvr>
                                        <p:cTn id="17" dur="1000" fill="hold"/>
                                        <p:tgtEl>
                                          <p:spTgt spid="10"/>
                                        </p:tgtEl>
                                        <p:attrNameLst>
                                          <p:attrName>style.rotation</p:attrName>
                                        </p:attrNameLst>
                                      </p:cBhvr>
                                      <p:tavLst>
                                        <p:tav tm="0">
                                          <p:val>
                                            <p:fltVal val="90"/>
                                          </p:val>
                                        </p:tav>
                                        <p:tav tm="100000">
                                          <p:val>
                                            <p:fltVal val="0"/>
                                          </p:val>
                                        </p:tav>
                                      </p:tavLst>
                                    </p:anim>
                                    <p:animEffect transition="in" filter="fade">
                                      <p:cBhvr>
                                        <p:cTn id="18" dur="10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p:cTn id="23" dur="1000" fill="hold"/>
                                        <p:tgtEl>
                                          <p:spTgt spid="11"/>
                                        </p:tgtEl>
                                        <p:attrNameLst>
                                          <p:attrName>ppt_w</p:attrName>
                                        </p:attrNameLst>
                                      </p:cBhvr>
                                      <p:tavLst>
                                        <p:tav tm="0">
                                          <p:val>
                                            <p:fltVal val="0"/>
                                          </p:val>
                                        </p:tav>
                                        <p:tav tm="100000">
                                          <p:val>
                                            <p:strVal val="#ppt_w"/>
                                          </p:val>
                                        </p:tav>
                                      </p:tavLst>
                                    </p:anim>
                                    <p:anim calcmode="lin" valueType="num">
                                      <p:cBhvr>
                                        <p:cTn id="24" dur="1000" fill="hold"/>
                                        <p:tgtEl>
                                          <p:spTgt spid="11"/>
                                        </p:tgtEl>
                                        <p:attrNameLst>
                                          <p:attrName>ppt_h</p:attrName>
                                        </p:attrNameLst>
                                      </p:cBhvr>
                                      <p:tavLst>
                                        <p:tav tm="0">
                                          <p:val>
                                            <p:fltVal val="0"/>
                                          </p:val>
                                        </p:tav>
                                        <p:tav tm="100000">
                                          <p:val>
                                            <p:strVal val="#ppt_h"/>
                                          </p:val>
                                        </p:tav>
                                      </p:tavLst>
                                    </p:anim>
                                    <p:anim calcmode="lin" valueType="num">
                                      <p:cBhvr>
                                        <p:cTn id="25" dur="1000" fill="hold"/>
                                        <p:tgtEl>
                                          <p:spTgt spid="11"/>
                                        </p:tgtEl>
                                        <p:attrNameLst>
                                          <p:attrName>style.rotation</p:attrName>
                                        </p:attrNameLst>
                                      </p:cBhvr>
                                      <p:tavLst>
                                        <p:tav tm="0">
                                          <p:val>
                                            <p:fltVal val="90"/>
                                          </p:val>
                                        </p:tav>
                                        <p:tav tm="100000">
                                          <p:val>
                                            <p:fltVal val="0"/>
                                          </p:val>
                                        </p:tav>
                                      </p:tavLst>
                                    </p:anim>
                                    <p:animEffect transition="in" filter="fade">
                                      <p:cBhvr>
                                        <p:cTn id="26" dur="10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p:cTn id="31" dur="1000" fill="hold"/>
                                        <p:tgtEl>
                                          <p:spTgt spid="13"/>
                                        </p:tgtEl>
                                        <p:attrNameLst>
                                          <p:attrName>ppt_w</p:attrName>
                                        </p:attrNameLst>
                                      </p:cBhvr>
                                      <p:tavLst>
                                        <p:tav tm="0">
                                          <p:val>
                                            <p:fltVal val="0"/>
                                          </p:val>
                                        </p:tav>
                                        <p:tav tm="100000">
                                          <p:val>
                                            <p:strVal val="#ppt_w"/>
                                          </p:val>
                                        </p:tav>
                                      </p:tavLst>
                                    </p:anim>
                                    <p:anim calcmode="lin" valueType="num">
                                      <p:cBhvr>
                                        <p:cTn id="32" dur="1000" fill="hold"/>
                                        <p:tgtEl>
                                          <p:spTgt spid="13"/>
                                        </p:tgtEl>
                                        <p:attrNameLst>
                                          <p:attrName>ppt_h</p:attrName>
                                        </p:attrNameLst>
                                      </p:cBhvr>
                                      <p:tavLst>
                                        <p:tav tm="0">
                                          <p:val>
                                            <p:fltVal val="0"/>
                                          </p:val>
                                        </p:tav>
                                        <p:tav tm="100000">
                                          <p:val>
                                            <p:strVal val="#ppt_h"/>
                                          </p:val>
                                        </p:tav>
                                      </p:tavLst>
                                    </p:anim>
                                    <p:anim calcmode="lin" valueType="num">
                                      <p:cBhvr>
                                        <p:cTn id="33" dur="1000" fill="hold"/>
                                        <p:tgtEl>
                                          <p:spTgt spid="13"/>
                                        </p:tgtEl>
                                        <p:attrNameLst>
                                          <p:attrName>style.rotation</p:attrName>
                                        </p:attrNameLst>
                                      </p:cBhvr>
                                      <p:tavLst>
                                        <p:tav tm="0">
                                          <p:val>
                                            <p:fltVal val="90"/>
                                          </p:val>
                                        </p:tav>
                                        <p:tav tm="100000">
                                          <p:val>
                                            <p:fltVal val="0"/>
                                          </p:val>
                                        </p:tav>
                                      </p:tavLst>
                                    </p:anim>
                                    <p:animEffect transition="in" filter="fade">
                                      <p:cBhvr>
                                        <p:cTn id="34" dur="10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p:cTn id="39" dur="1000" fill="hold"/>
                                        <p:tgtEl>
                                          <p:spTgt spid="12"/>
                                        </p:tgtEl>
                                        <p:attrNameLst>
                                          <p:attrName>ppt_w</p:attrName>
                                        </p:attrNameLst>
                                      </p:cBhvr>
                                      <p:tavLst>
                                        <p:tav tm="0">
                                          <p:val>
                                            <p:fltVal val="0"/>
                                          </p:val>
                                        </p:tav>
                                        <p:tav tm="100000">
                                          <p:val>
                                            <p:strVal val="#ppt_w"/>
                                          </p:val>
                                        </p:tav>
                                      </p:tavLst>
                                    </p:anim>
                                    <p:anim calcmode="lin" valueType="num">
                                      <p:cBhvr>
                                        <p:cTn id="40" dur="1000" fill="hold"/>
                                        <p:tgtEl>
                                          <p:spTgt spid="12"/>
                                        </p:tgtEl>
                                        <p:attrNameLst>
                                          <p:attrName>ppt_h</p:attrName>
                                        </p:attrNameLst>
                                      </p:cBhvr>
                                      <p:tavLst>
                                        <p:tav tm="0">
                                          <p:val>
                                            <p:fltVal val="0"/>
                                          </p:val>
                                        </p:tav>
                                        <p:tav tm="100000">
                                          <p:val>
                                            <p:strVal val="#ppt_h"/>
                                          </p:val>
                                        </p:tav>
                                      </p:tavLst>
                                    </p:anim>
                                    <p:anim calcmode="lin" valueType="num">
                                      <p:cBhvr>
                                        <p:cTn id="41" dur="1000" fill="hold"/>
                                        <p:tgtEl>
                                          <p:spTgt spid="12"/>
                                        </p:tgtEl>
                                        <p:attrNameLst>
                                          <p:attrName>style.rotation</p:attrName>
                                        </p:attrNameLst>
                                      </p:cBhvr>
                                      <p:tavLst>
                                        <p:tav tm="0">
                                          <p:val>
                                            <p:fltVal val="90"/>
                                          </p:val>
                                        </p:tav>
                                        <p:tav tm="100000">
                                          <p:val>
                                            <p:fltVal val="0"/>
                                          </p:val>
                                        </p:tav>
                                      </p:tavLst>
                                    </p:anim>
                                    <p:animEffect transition="in" filter="fade">
                                      <p:cBhvr>
                                        <p:cTn id="42"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338328"/>
            <a:ext cx="4978896" cy="1252728"/>
          </a:xfrm>
        </p:spPr>
        <p:txBody>
          <a:bodyPr>
            <a:normAutofit/>
          </a:bodyPr>
          <a:lstStyle/>
          <a:p>
            <a:r>
              <a:rPr lang="nl-NL" sz="3200" b="1" dirty="0" smtClean="0"/>
              <a:t>Waar kan een redactie je dan bij helpen?</a:t>
            </a:r>
            <a:endParaRPr lang="nl-NL" sz="3200" b="1" dirty="0"/>
          </a:p>
        </p:txBody>
      </p:sp>
      <p:grpSp>
        <p:nvGrpSpPr>
          <p:cNvPr id="13" name="Groep 12"/>
          <p:cNvGrpSpPr/>
          <p:nvPr/>
        </p:nvGrpSpPr>
        <p:grpSpPr>
          <a:xfrm>
            <a:off x="2175566" y="3402743"/>
            <a:ext cx="3457998" cy="1521616"/>
            <a:chOff x="2477574" y="3719330"/>
            <a:chExt cx="3457998" cy="1521616"/>
          </a:xfrm>
        </p:grpSpPr>
        <p:grpSp>
          <p:nvGrpSpPr>
            <p:cNvPr id="4" name="Groep 3"/>
            <p:cNvGrpSpPr/>
            <p:nvPr/>
          </p:nvGrpSpPr>
          <p:grpSpPr>
            <a:xfrm>
              <a:off x="2796455" y="3719330"/>
              <a:ext cx="2368588" cy="1346278"/>
              <a:chOff x="1377937" y="3356991"/>
              <a:chExt cx="2368588" cy="1346278"/>
            </a:xfrm>
          </p:grpSpPr>
          <p:pic>
            <p:nvPicPr>
              <p:cNvPr id="8200"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7937" y="3953969"/>
                <a:ext cx="2090737"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01"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1800" y="3356991"/>
                <a:ext cx="974725" cy="84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5" name="Tekstvak 4"/>
            <p:cNvSpPr txBox="1"/>
            <p:nvPr/>
          </p:nvSpPr>
          <p:spPr>
            <a:xfrm rot="21270550">
              <a:off x="2477574" y="4902392"/>
              <a:ext cx="3457998" cy="338554"/>
            </a:xfrm>
            <a:prstGeom prst="rect">
              <a:avLst/>
            </a:prstGeom>
            <a:noFill/>
          </p:spPr>
          <p:txBody>
            <a:bodyPr wrap="none" rtlCol="0">
              <a:spAutoFit/>
            </a:bodyPr>
            <a:lstStyle/>
            <a:p>
              <a:r>
                <a:rPr lang="nl-NL" sz="1600" b="1" dirty="0" smtClean="0"/>
                <a:t>Plaatsen van kopij op website en APP</a:t>
              </a:r>
              <a:endParaRPr lang="nl-NL" sz="1600" b="1" dirty="0"/>
            </a:p>
          </p:txBody>
        </p:sp>
      </p:grpSp>
      <p:grpSp>
        <p:nvGrpSpPr>
          <p:cNvPr id="11" name="Groep 10"/>
          <p:cNvGrpSpPr/>
          <p:nvPr/>
        </p:nvGrpSpPr>
        <p:grpSpPr>
          <a:xfrm>
            <a:off x="251520" y="2229974"/>
            <a:ext cx="2664296" cy="1581030"/>
            <a:chOff x="377424" y="2441464"/>
            <a:chExt cx="2664296" cy="1581030"/>
          </a:xfrm>
        </p:grpSpPr>
        <p:pic>
          <p:nvPicPr>
            <p:cNvPr id="819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7424" y="2441464"/>
              <a:ext cx="1031588" cy="14676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kstvak 5"/>
            <p:cNvSpPr txBox="1"/>
            <p:nvPr/>
          </p:nvSpPr>
          <p:spPr>
            <a:xfrm>
              <a:off x="377424" y="3437719"/>
              <a:ext cx="2664296" cy="584775"/>
            </a:xfrm>
            <a:prstGeom prst="rect">
              <a:avLst/>
            </a:prstGeom>
            <a:noFill/>
          </p:spPr>
          <p:txBody>
            <a:bodyPr wrap="square" rtlCol="0">
              <a:spAutoFit/>
            </a:bodyPr>
            <a:lstStyle/>
            <a:p>
              <a:r>
                <a:rPr lang="nl-NL" sz="1600" b="1" dirty="0" smtClean="0"/>
                <a:t>Opnemen kopij of delen daarvan in MEERKONTAKT</a:t>
              </a:r>
              <a:endParaRPr lang="nl-NL" sz="1600" b="1" dirty="0"/>
            </a:p>
          </p:txBody>
        </p:sp>
      </p:grpSp>
      <p:grpSp>
        <p:nvGrpSpPr>
          <p:cNvPr id="12" name="Groep 11"/>
          <p:cNvGrpSpPr/>
          <p:nvPr/>
        </p:nvGrpSpPr>
        <p:grpSpPr>
          <a:xfrm>
            <a:off x="2555776" y="1768459"/>
            <a:ext cx="2730089" cy="1452585"/>
            <a:chOff x="2745456" y="2060847"/>
            <a:chExt cx="2730089" cy="1452585"/>
          </a:xfrm>
        </p:grpSpPr>
        <p:pic>
          <p:nvPicPr>
            <p:cNvPr id="819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96873" y="2060847"/>
              <a:ext cx="1023938" cy="1114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kstvak 6"/>
            <p:cNvSpPr txBox="1"/>
            <p:nvPr/>
          </p:nvSpPr>
          <p:spPr>
            <a:xfrm rot="1046339">
              <a:off x="2745456" y="2928657"/>
              <a:ext cx="2730089" cy="584775"/>
            </a:xfrm>
            <a:prstGeom prst="rect">
              <a:avLst/>
            </a:prstGeom>
            <a:noFill/>
          </p:spPr>
          <p:txBody>
            <a:bodyPr wrap="square" rtlCol="0">
              <a:spAutoFit/>
            </a:bodyPr>
            <a:lstStyle/>
            <a:p>
              <a:r>
                <a:rPr lang="nl-NL" sz="1600" b="1" dirty="0" smtClean="0"/>
                <a:t>Verzorgen van </a:t>
              </a:r>
              <a:r>
                <a:rPr lang="nl-NL" sz="1600" b="1" dirty="0" err="1" smtClean="0"/>
                <a:t>mailings</a:t>
              </a:r>
              <a:r>
                <a:rPr lang="nl-NL" sz="1600" b="1" dirty="0" smtClean="0"/>
                <a:t> en/of “pushberichten via de APP</a:t>
              </a:r>
              <a:endParaRPr lang="nl-NL" sz="1600" b="1" dirty="0"/>
            </a:p>
          </p:txBody>
        </p:sp>
      </p:grpSp>
      <p:grpSp>
        <p:nvGrpSpPr>
          <p:cNvPr id="15" name="Groep 14"/>
          <p:cNvGrpSpPr/>
          <p:nvPr/>
        </p:nvGrpSpPr>
        <p:grpSpPr>
          <a:xfrm>
            <a:off x="5310749" y="2739163"/>
            <a:ext cx="3744415" cy="1586302"/>
            <a:chOff x="5472755" y="2980754"/>
            <a:chExt cx="3744415" cy="1586302"/>
          </a:xfrm>
        </p:grpSpPr>
        <p:pic>
          <p:nvPicPr>
            <p:cNvPr id="8196"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99201" y="3402743"/>
              <a:ext cx="1857946" cy="116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kstvak 7"/>
            <p:cNvSpPr txBox="1"/>
            <p:nvPr/>
          </p:nvSpPr>
          <p:spPr>
            <a:xfrm rot="20128449">
              <a:off x="5472755" y="2980754"/>
              <a:ext cx="3744415" cy="584775"/>
            </a:xfrm>
            <a:prstGeom prst="rect">
              <a:avLst/>
            </a:prstGeom>
            <a:noFill/>
          </p:spPr>
          <p:txBody>
            <a:bodyPr wrap="square" rtlCol="0">
              <a:spAutoFit/>
            </a:bodyPr>
            <a:lstStyle/>
            <a:p>
              <a:r>
                <a:rPr lang="nl-NL" sz="1600" b="1" dirty="0" smtClean="0"/>
                <a:t>Maken van “model” voor flyer en poster en helpen met opmaak hiervan</a:t>
              </a:r>
              <a:endParaRPr lang="nl-NL" sz="1600" b="1" dirty="0"/>
            </a:p>
          </p:txBody>
        </p:sp>
      </p:grpSp>
      <p:grpSp>
        <p:nvGrpSpPr>
          <p:cNvPr id="14" name="Groep 13"/>
          <p:cNvGrpSpPr/>
          <p:nvPr/>
        </p:nvGrpSpPr>
        <p:grpSpPr>
          <a:xfrm>
            <a:off x="487033" y="5013176"/>
            <a:ext cx="4298164" cy="1540545"/>
            <a:chOff x="487033" y="5013176"/>
            <a:chExt cx="4298164" cy="1540545"/>
          </a:xfrm>
        </p:grpSpPr>
        <p:grpSp>
          <p:nvGrpSpPr>
            <p:cNvPr id="3" name="Groep 2"/>
            <p:cNvGrpSpPr/>
            <p:nvPr/>
          </p:nvGrpSpPr>
          <p:grpSpPr>
            <a:xfrm>
              <a:off x="487033" y="5013176"/>
              <a:ext cx="1736166" cy="1345183"/>
              <a:chOff x="819610" y="4702175"/>
              <a:chExt cx="1736166" cy="1345183"/>
            </a:xfrm>
          </p:grpSpPr>
          <p:pic>
            <p:nvPicPr>
              <p:cNvPr id="8197"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9610" y="4702175"/>
                <a:ext cx="921979" cy="1345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02"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91680" y="4797152"/>
                <a:ext cx="864096" cy="1229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9" name="Tekstvak 8"/>
            <p:cNvSpPr txBox="1"/>
            <p:nvPr/>
          </p:nvSpPr>
          <p:spPr>
            <a:xfrm>
              <a:off x="1717946" y="5722724"/>
              <a:ext cx="3067251" cy="830997"/>
            </a:xfrm>
            <a:prstGeom prst="rect">
              <a:avLst/>
            </a:prstGeom>
            <a:noFill/>
          </p:spPr>
          <p:txBody>
            <a:bodyPr wrap="square" rtlCol="0">
              <a:spAutoFit/>
            </a:bodyPr>
            <a:lstStyle/>
            <a:p>
              <a:r>
                <a:rPr lang="nl-NL" sz="1600" b="1" dirty="0" smtClean="0"/>
                <a:t>Onderhouden contacten met plaatselijke bladen en verzorgen van berichten voor hiervoor</a:t>
              </a:r>
              <a:endParaRPr lang="nl-NL" sz="1600" b="1" dirty="0"/>
            </a:p>
          </p:txBody>
        </p:sp>
      </p:grpSp>
      <p:grpSp>
        <p:nvGrpSpPr>
          <p:cNvPr id="16" name="Groep 15"/>
          <p:cNvGrpSpPr/>
          <p:nvPr/>
        </p:nvGrpSpPr>
        <p:grpSpPr>
          <a:xfrm>
            <a:off x="5238152" y="4834926"/>
            <a:ext cx="3563741" cy="1294839"/>
            <a:chOff x="5186626" y="4683315"/>
            <a:chExt cx="3563741" cy="1294839"/>
          </a:xfrm>
        </p:grpSpPr>
        <p:pic>
          <p:nvPicPr>
            <p:cNvPr id="8199" name="Picture 7"/>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943837" y="4683315"/>
              <a:ext cx="1224136" cy="1228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kstvak 9"/>
            <p:cNvSpPr txBox="1"/>
            <p:nvPr/>
          </p:nvSpPr>
          <p:spPr>
            <a:xfrm rot="20869351">
              <a:off x="5186626" y="5393379"/>
              <a:ext cx="3563741" cy="584775"/>
            </a:xfrm>
            <a:prstGeom prst="rect">
              <a:avLst/>
            </a:prstGeom>
            <a:noFill/>
          </p:spPr>
          <p:txBody>
            <a:bodyPr wrap="square" rtlCol="0">
              <a:spAutoFit/>
            </a:bodyPr>
            <a:lstStyle/>
            <a:p>
              <a:r>
                <a:rPr lang="nl-NL" sz="1600" b="1" dirty="0" smtClean="0"/>
                <a:t>(laten) maken van een “huisstijl” voor al onze berichten en boodschappen</a:t>
              </a:r>
              <a:endParaRPr lang="nl-NL" sz="1600" b="1" dirty="0"/>
            </a:p>
          </p:txBody>
        </p:sp>
      </p:grpSp>
      <p:pic>
        <p:nvPicPr>
          <p:cNvPr id="26" name="Afbeelding 2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804248" y="404664"/>
            <a:ext cx="1920000" cy="1440000"/>
          </a:xfrm>
          <a:prstGeom prst="rect">
            <a:avLst/>
          </a:prstGeom>
        </p:spPr>
      </p:pic>
    </p:spTree>
    <p:extLst>
      <p:ext uri="{BB962C8B-B14F-4D97-AF65-F5344CB8AC3E}">
        <p14:creationId xmlns:p14="http://schemas.microsoft.com/office/powerpoint/2010/main" val="3879688968"/>
      </p:ext>
    </p:extLst>
  </p:cSld>
  <p:clrMapOvr>
    <a:masterClrMapping/>
  </p:clrMapOvr>
  <mc:AlternateContent xmlns:mc="http://schemas.openxmlformats.org/markup-compatibility/2006">
    <mc:Choice xmlns:p14="http://schemas.microsoft.com/office/powerpoint/2010/main" Requires="p14">
      <p:transition spd="slow" p14:dur="2000">
        <p14:reveal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fltVal val="0"/>
                                          </p:val>
                                        </p:tav>
                                        <p:tav tm="100000">
                                          <p:val>
                                            <p:strVal val="#ppt_w"/>
                                          </p:val>
                                        </p:tav>
                                      </p:tavLst>
                                    </p:anim>
                                    <p:anim calcmode="lin" valueType="num">
                                      <p:cBhvr>
                                        <p:cTn id="8" dur="1000" fill="hold"/>
                                        <p:tgtEl>
                                          <p:spTgt spid="13"/>
                                        </p:tgtEl>
                                        <p:attrNameLst>
                                          <p:attrName>ppt_h</p:attrName>
                                        </p:attrNameLst>
                                      </p:cBhvr>
                                      <p:tavLst>
                                        <p:tav tm="0">
                                          <p:val>
                                            <p:fltVal val="0"/>
                                          </p:val>
                                        </p:tav>
                                        <p:tav tm="100000">
                                          <p:val>
                                            <p:strVal val="#ppt_h"/>
                                          </p:val>
                                        </p:tav>
                                      </p:tavLst>
                                    </p:anim>
                                    <p:anim calcmode="lin" valueType="num">
                                      <p:cBhvr>
                                        <p:cTn id="9" dur="1000" fill="hold"/>
                                        <p:tgtEl>
                                          <p:spTgt spid="13"/>
                                        </p:tgtEl>
                                        <p:attrNameLst>
                                          <p:attrName>style.rotation</p:attrName>
                                        </p:attrNameLst>
                                      </p:cBhvr>
                                      <p:tavLst>
                                        <p:tav tm="0">
                                          <p:val>
                                            <p:fltVal val="90"/>
                                          </p:val>
                                        </p:tav>
                                        <p:tav tm="100000">
                                          <p:val>
                                            <p:fltVal val="0"/>
                                          </p:val>
                                        </p:tav>
                                      </p:tavLst>
                                    </p:anim>
                                    <p:animEffect transition="in" filter="fade">
                                      <p:cBhvr>
                                        <p:cTn id="10" dur="10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1000" fill="hold"/>
                                        <p:tgtEl>
                                          <p:spTgt spid="11"/>
                                        </p:tgtEl>
                                        <p:attrNameLst>
                                          <p:attrName>ppt_w</p:attrName>
                                        </p:attrNameLst>
                                      </p:cBhvr>
                                      <p:tavLst>
                                        <p:tav tm="0">
                                          <p:val>
                                            <p:fltVal val="0"/>
                                          </p:val>
                                        </p:tav>
                                        <p:tav tm="100000">
                                          <p:val>
                                            <p:strVal val="#ppt_w"/>
                                          </p:val>
                                        </p:tav>
                                      </p:tavLst>
                                    </p:anim>
                                    <p:anim calcmode="lin" valueType="num">
                                      <p:cBhvr>
                                        <p:cTn id="16" dur="1000" fill="hold"/>
                                        <p:tgtEl>
                                          <p:spTgt spid="11"/>
                                        </p:tgtEl>
                                        <p:attrNameLst>
                                          <p:attrName>ppt_h</p:attrName>
                                        </p:attrNameLst>
                                      </p:cBhvr>
                                      <p:tavLst>
                                        <p:tav tm="0">
                                          <p:val>
                                            <p:fltVal val="0"/>
                                          </p:val>
                                        </p:tav>
                                        <p:tav tm="100000">
                                          <p:val>
                                            <p:strVal val="#ppt_h"/>
                                          </p:val>
                                        </p:tav>
                                      </p:tavLst>
                                    </p:anim>
                                    <p:anim calcmode="lin" valueType="num">
                                      <p:cBhvr>
                                        <p:cTn id="17" dur="1000" fill="hold"/>
                                        <p:tgtEl>
                                          <p:spTgt spid="11"/>
                                        </p:tgtEl>
                                        <p:attrNameLst>
                                          <p:attrName>style.rotation</p:attrName>
                                        </p:attrNameLst>
                                      </p:cBhvr>
                                      <p:tavLst>
                                        <p:tav tm="0">
                                          <p:val>
                                            <p:fltVal val="90"/>
                                          </p:val>
                                        </p:tav>
                                        <p:tav tm="100000">
                                          <p:val>
                                            <p:fltVal val="0"/>
                                          </p:val>
                                        </p:tav>
                                      </p:tavLst>
                                    </p:anim>
                                    <p:animEffect transition="in" filter="fade">
                                      <p:cBhvr>
                                        <p:cTn id="18" dur="10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1000" fill="hold"/>
                                        <p:tgtEl>
                                          <p:spTgt spid="12"/>
                                        </p:tgtEl>
                                        <p:attrNameLst>
                                          <p:attrName>ppt_w</p:attrName>
                                        </p:attrNameLst>
                                      </p:cBhvr>
                                      <p:tavLst>
                                        <p:tav tm="0">
                                          <p:val>
                                            <p:fltVal val="0"/>
                                          </p:val>
                                        </p:tav>
                                        <p:tav tm="100000">
                                          <p:val>
                                            <p:strVal val="#ppt_w"/>
                                          </p:val>
                                        </p:tav>
                                      </p:tavLst>
                                    </p:anim>
                                    <p:anim calcmode="lin" valueType="num">
                                      <p:cBhvr>
                                        <p:cTn id="24" dur="1000" fill="hold"/>
                                        <p:tgtEl>
                                          <p:spTgt spid="12"/>
                                        </p:tgtEl>
                                        <p:attrNameLst>
                                          <p:attrName>ppt_h</p:attrName>
                                        </p:attrNameLst>
                                      </p:cBhvr>
                                      <p:tavLst>
                                        <p:tav tm="0">
                                          <p:val>
                                            <p:fltVal val="0"/>
                                          </p:val>
                                        </p:tav>
                                        <p:tav tm="100000">
                                          <p:val>
                                            <p:strVal val="#ppt_h"/>
                                          </p:val>
                                        </p:tav>
                                      </p:tavLst>
                                    </p:anim>
                                    <p:anim calcmode="lin" valueType="num">
                                      <p:cBhvr>
                                        <p:cTn id="25" dur="1000" fill="hold"/>
                                        <p:tgtEl>
                                          <p:spTgt spid="12"/>
                                        </p:tgtEl>
                                        <p:attrNameLst>
                                          <p:attrName>style.rotation</p:attrName>
                                        </p:attrNameLst>
                                      </p:cBhvr>
                                      <p:tavLst>
                                        <p:tav tm="0">
                                          <p:val>
                                            <p:fltVal val="90"/>
                                          </p:val>
                                        </p:tav>
                                        <p:tav tm="100000">
                                          <p:val>
                                            <p:fltVal val="0"/>
                                          </p:val>
                                        </p:tav>
                                      </p:tavLst>
                                    </p:anim>
                                    <p:animEffect transition="in" filter="fade">
                                      <p:cBhvr>
                                        <p:cTn id="26" dur="10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1000" fill="hold"/>
                                        <p:tgtEl>
                                          <p:spTgt spid="15"/>
                                        </p:tgtEl>
                                        <p:attrNameLst>
                                          <p:attrName>ppt_w</p:attrName>
                                        </p:attrNameLst>
                                      </p:cBhvr>
                                      <p:tavLst>
                                        <p:tav tm="0">
                                          <p:val>
                                            <p:fltVal val="0"/>
                                          </p:val>
                                        </p:tav>
                                        <p:tav tm="100000">
                                          <p:val>
                                            <p:strVal val="#ppt_w"/>
                                          </p:val>
                                        </p:tav>
                                      </p:tavLst>
                                    </p:anim>
                                    <p:anim calcmode="lin" valueType="num">
                                      <p:cBhvr>
                                        <p:cTn id="32" dur="1000" fill="hold"/>
                                        <p:tgtEl>
                                          <p:spTgt spid="15"/>
                                        </p:tgtEl>
                                        <p:attrNameLst>
                                          <p:attrName>ppt_h</p:attrName>
                                        </p:attrNameLst>
                                      </p:cBhvr>
                                      <p:tavLst>
                                        <p:tav tm="0">
                                          <p:val>
                                            <p:fltVal val="0"/>
                                          </p:val>
                                        </p:tav>
                                        <p:tav tm="100000">
                                          <p:val>
                                            <p:strVal val="#ppt_h"/>
                                          </p:val>
                                        </p:tav>
                                      </p:tavLst>
                                    </p:anim>
                                    <p:anim calcmode="lin" valueType="num">
                                      <p:cBhvr>
                                        <p:cTn id="33" dur="1000" fill="hold"/>
                                        <p:tgtEl>
                                          <p:spTgt spid="15"/>
                                        </p:tgtEl>
                                        <p:attrNameLst>
                                          <p:attrName>style.rotation</p:attrName>
                                        </p:attrNameLst>
                                      </p:cBhvr>
                                      <p:tavLst>
                                        <p:tav tm="0">
                                          <p:val>
                                            <p:fltVal val="90"/>
                                          </p:val>
                                        </p:tav>
                                        <p:tav tm="100000">
                                          <p:val>
                                            <p:fltVal val="0"/>
                                          </p:val>
                                        </p:tav>
                                      </p:tavLst>
                                    </p:anim>
                                    <p:animEffect transition="in" filter="fade">
                                      <p:cBhvr>
                                        <p:cTn id="34" dur="10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p:cTn id="39" dur="1000" fill="hold"/>
                                        <p:tgtEl>
                                          <p:spTgt spid="14"/>
                                        </p:tgtEl>
                                        <p:attrNameLst>
                                          <p:attrName>ppt_w</p:attrName>
                                        </p:attrNameLst>
                                      </p:cBhvr>
                                      <p:tavLst>
                                        <p:tav tm="0">
                                          <p:val>
                                            <p:fltVal val="0"/>
                                          </p:val>
                                        </p:tav>
                                        <p:tav tm="100000">
                                          <p:val>
                                            <p:strVal val="#ppt_w"/>
                                          </p:val>
                                        </p:tav>
                                      </p:tavLst>
                                    </p:anim>
                                    <p:anim calcmode="lin" valueType="num">
                                      <p:cBhvr>
                                        <p:cTn id="40" dur="1000" fill="hold"/>
                                        <p:tgtEl>
                                          <p:spTgt spid="14"/>
                                        </p:tgtEl>
                                        <p:attrNameLst>
                                          <p:attrName>ppt_h</p:attrName>
                                        </p:attrNameLst>
                                      </p:cBhvr>
                                      <p:tavLst>
                                        <p:tav tm="0">
                                          <p:val>
                                            <p:fltVal val="0"/>
                                          </p:val>
                                        </p:tav>
                                        <p:tav tm="100000">
                                          <p:val>
                                            <p:strVal val="#ppt_h"/>
                                          </p:val>
                                        </p:tav>
                                      </p:tavLst>
                                    </p:anim>
                                    <p:anim calcmode="lin" valueType="num">
                                      <p:cBhvr>
                                        <p:cTn id="41" dur="1000" fill="hold"/>
                                        <p:tgtEl>
                                          <p:spTgt spid="14"/>
                                        </p:tgtEl>
                                        <p:attrNameLst>
                                          <p:attrName>style.rotation</p:attrName>
                                        </p:attrNameLst>
                                      </p:cBhvr>
                                      <p:tavLst>
                                        <p:tav tm="0">
                                          <p:val>
                                            <p:fltVal val="90"/>
                                          </p:val>
                                        </p:tav>
                                        <p:tav tm="100000">
                                          <p:val>
                                            <p:fltVal val="0"/>
                                          </p:val>
                                        </p:tav>
                                      </p:tavLst>
                                    </p:anim>
                                    <p:animEffect transition="in" filter="fade">
                                      <p:cBhvr>
                                        <p:cTn id="42" dur="10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nodeType="clickEffect">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cBhvr>
                                        <p:cTn id="47" dur="1000" fill="hold"/>
                                        <p:tgtEl>
                                          <p:spTgt spid="16"/>
                                        </p:tgtEl>
                                        <p:attrNameLst>
                                          <p:attrName>ppt_w</p:attrName>
                                        </p:attrNameLst>
                                      </p:cBhvr>
                                      <p:tavLst>
                                        <p:tav tm="0">
                                          <p:val>
                                            <p:fltVal val="0"/>
                                          </p:val>
                                        </p:tav>
                                        <p:tav tm="100000">
                                          <p:val>
                                            <p:strVal val="#ppt_w"/>
                                          </p:val>
                                        </p:tav>
                                      </p:tavLst>
                                    </p:anim>
                                    <p:anim calcmode="lin" valueType="num">
                                      <p:cBhvr>
                                        <p:cTn id="48" dur="1000" fill="hold"/>
                                        <p:tgtEl>
                                          <p:spTgt spid="16"/>
                                        </p:tgtEl>
                                        <p:attrNameLst>
                                          <p:attrName>ppt_h</p:attrName>
                                        </p:attrNameLst>
                                      </p:cBhvr>
                                      <p:tavLst>
                                        <p:tav tm="0">
                                          <p:val>
                                            <p:fltVal val="0"/>
                                          </p:val>
                                        </p:tav>
                                        <p:tav tm="100000">
                                          <p:val>
                                            <p:strVal val="#ppt_h"/>
                                          </p:val>
                                        </p:tav>
                                      </p:tavLst>
                                    </p:anim>
                                    <p:anim calcmode="lin" valueType="num">
                                      <p:cBhvr>
                                        <p:cTn id="49" dur="1000" fill="hold"/>
                                        <p:tgtEl>
                                          <p:spTgt spid="16"/>
                                        </p:tgtEl>
                                        <p:attrNameLst>
                                          <p:attrName>style.rotation</p:attrName>
                                        </p:attrNameLst>
                                      </p:cBhvr>
                                      <p:tavLst>
                                        <p:tav tm="0">
                                          <p:val>
                                            <p:fltVal val="90"/>
                                          </p:val>
                                        </p:tav>
                                        <p:tav tm="100000">
                                          <p:val>
                                            <p:fltVal val="0"/>
                                          </p:val>
                                        </p:tav>
                                      </p:tavLst>
                                    </p:anim>
                                    <p:animEffect transition="in" filter="fade">
                                      <p:cBhvr>
                                        <p:cTn id="50"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338328"/>
            <a:ext cx="5050904" cy="1252728"/>
          </a:xfrm>
        </p:spPr>
        <p:txBody>
          <a:bodyPr>
            <a:normAutofit/>
          </a:bodyPr>
          <a:lstStyle/>
          <a:p>
            <a:r>
              <a:rPr lang="nl-NL" sz="3200" b="1" dirty="0" smtClean="0"/>
              <a:t>Concrete aanbevelingen</a:t>
            </a:r>
            <a:endParaRPr lang="nl-NL" sz="3200" b="1" dirty="0"/>
          </a:p>
        </p:txBody>
      </p:sp>
      <p:pic>
        <p:nvPicPr>
          <p:cNvPr id="3" name="Afbeelding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04248" y="404664"/>
            <a:ext cx="1920000" cy="1440000"/>
          </a:xfrm>
          <a:prstGeom prst="rect">
            <a:avLst/>
          </a:prstGeom>
        </p:spPr>
      </p:pic>
      <p:grpSp>
        <p:nvGrpSpPr>
          <p:cNvPr id="4" name="Groep 3"/>
          <p:cNvGrpSpPr/>
          <p:nvPr/>
        </p:nvGrpSpPr>
        <p:grpSpPr>
          <a:xfrm>
            <a:off x="395535" y="1268760"/>
            <a:ext cx="6853237" cy="5529263"/>
            <a:chOff x="1144588" y="666750"/>
            <a:chExt cx="6853237" cy="5529263"/>
          </a:xfrm>
        </p:grpSpPr>
        <p:pic>
          <p:nvPicPr>
            <p:cNvPr id="922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4588" y="666750"/>
              <a:ext cx="6853237" cy="552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1"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79550" y="1098550"/>
              <a:ext cx="6183313" cy="466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681355151"/>
      </p:ext>
    </p:extLst>
  </p:cSld>
  <p:clrMapOvr>
    <a:masterClrMapping/>
  </p:clrMapOvr>
  <mc:AlternateContent xmlns:mc="http://schemas.openxmlformats.org/markup-compatibility/2006">
    <mc:Choice xmlns:p14="http://schemas.microsoft.com/office/powerpoint/2010/main" Requires="p14">
      <p:transition spd="slow" p14:dur="2000">
        <p14:reveal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2)">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olfvorm">
  <a:themeElements>
    <a:clrScheme name="Golfv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Golfv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Golfv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txDef>
      <a:spPr>
        <a:noFill/>
      </a:spPr>
      <a:bodyPr wrap="square" rtlCol="0">
        <a:spAutoFit/>
      </a:bodyPr>
      <a:lstStyle>
        <a:defPPr>
          <a:defRPr dirty="0"/>
        </a:defPPr>
      </a:lstStyle>
    </a:txDef>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597</TotalTime>
  <Words>517</Words>
  <Application>Microsoft Office PowerPoint</Application>
  <PresentationFormat>Diavoorstelling (4:3)</PresentationFormat>
  <Paragraphs>49</Paragraphs>
  <Slides>9</Slides>
  <Notes>0</Notes>
  <HiddenSlides>0</HiddenSlides>
  <MMClips>0</MMClips>
  <ScaleCrop>false</ScaleCrop>
  <HeadingPairs>
    <vt:vector size="4" baseType="variant">
      <vt:variant>
        <vt:lpstr>Thema</vt:lpstr>
      </vt:variant>
      <vt:variant>
        <vt:i4>1</vt:i4>
      </vt:variant>
      <vt:variant>
        <vt:lpstr>Diatitels</vt:lpstr>
      </vt:variant>
      <vt:variant>
        <vt:i4>9</vt:i4>
      </vt:variant>
    </vt:vector>
  </HeadingPairs>
  <TitlesOfParts>
    <vt:vector size="10" baseType="lpstr">
      <vt:lpstr>Golfvorm</vt:lpstr>
      <vt:lpstr>Communicatie(beleids)plan Prot. Gemeente Badhoevedorp-Lijnden</vt:lpstr>
      <vt:lpstr>Communicatie binnen de kerk is  “van alle tijden” en élke verandering daarin kost ons veel moeite!</vt:lpstr>
      <vt:lpstr>Communiceren: niet alleen KUNST, maar ook KUNDE!</vt:lpstr>
      <vt:lpstr>Hoe, wie en wat wil je communiceren?</vt:lpstr>
      <vt:lpstr>Hoe en met welke middelen brengen we de boodschap over?</vt:lpstr>
      <vt:lpstr>Structuur, coördinatie en hulp bij verspreiden van de boodschap</vt:lpstr>
      <vt:lpstr>Wat hebben we daarvoor nodig?</vt:lpstr>
      <vt:lpstr>Waar kan een redactie je dan bij helpen?</vt:lpstr>
      <vt:lpstr>Concrete aanbevelingen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Communicatie(beleids)plan Prot. Gemeente Badhoevedorp-Lijnden</dc:title>
  <dc:creator>Harm Jonker</dc:creator>
  <cp:lastModifiedBy>Harm Jonker</cp:lastModifiedBy>
  <cp:revision>18</cp:revision>
  <dcterms:created xsi:type="dcterms:W3CDTF">2016-11-23T12:10:05Z</dcterms:created>
  <dcterms:modified xsi:type="dcterms:W3CDTF">2016-11-23T22:07:09Z</dcterms:modified>
</cp:coreProperties>
</file>